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2" r:id="rId4"/>
  </p:sldMasterIdLst>
  <p:notesMasterIdLst>
    <p:notesMasterId r:id="rId62"/>
  </p:notesMasterIdLst>
  <p:handoutMasterIdLst>
    <p:handoutMasterId r:id="rId63"/>
  </p:handoutMasterIdLst>
  <p:sldIdLst>
    <p:sldId id="258" r:id="rId5"/>
    <p:sldId id="276" r:id="rId6"/>
    <p:sldId id="360" r:id="rId7"/>
    <p:sldId id="366" r:id="rId8"/>
    <p:sldId id="367" r:id="rId9"/>
    <p:sldId id="369" r:id="rId10"/>
    <p:sldId id="368" r:id="rId11"/>
    <p:sldId id="370" r:id="rId12"/>
    <p:sldId id="371" r:id="rId13"/>
    <p:sldId id="358" r:id="rId14"/>
    <p:sldId id="300" r:id="rId15"/>
    <p:sldId id="301" r:id="rId16"/>
    <p:sldId id="342" r:id="rId17"/>
    <p:sldId id="303" r:id="rId18"/>
    <p:sldId id="304" r:id="rId19"/>
    <p:sldId id="305" r:id="rId20"/>
    <p:sldId id="343" r:id="rId21"/>
    <p:sldId id="345" r:id="rId22"/>
    <p:sldId id="347" r:id="rId23"/>
    <p:sldId id="349" r:id="rId24"/>
    <p:sldId id="346" r:id="rId25"/>
    <p:sldId id="308" r:id="rId26"/>
    <p:sldId id="338" r:id="rId27"/>
    <p:sldId id="339" r:id="rId28"/>
    <p:sldId id="311" r:id="rId29"/>
    <p:sldId id="327" r:id="rId30"/>
    <p:sldId id="328" r:id="rId31"/>
    <p:sldId id="330" r:id="rId32"/>
    <p:sldId id="314" r:id="rId33"/>
    <p:sldId id="313" r:id="rId34"/>
    <p:sldId id="334" r:id="rId35"/>
    <p:sldId id="335" r:id="rId36"/>
    <p:sldId id="336" r:id="rId37"/>
    <p:sldId id="337" r:id="rId38"/>
    <p:sldId id="316" r:id="rId39"/>
    <p:sldId id="297" r:id="rId40"/>
    <p:sldId id="291" r:id="rId41"/>
    <p:sldId id="326" r:id="rId42"/>
    <p:sldId id="302" r:id="rId43"/>
    <p:sldId id="350" r:id="rId44"/>
    <p:sldId id="272" r:id="rId45"/>
    <p:sldId id="256" r:id="rId46"/>
    <p:sldId id="672" r:id="rId47"/>
    <p:sldId id="673" r:id="rId48"/>
    <p:sldId id="674" r:id="rId49"/>
    <p:sldId id="440" r:id="rId50"/>
    <p:sldId id="637" r:id="rId51"/>
    <p:sldId id="639" r:id="rId52"/>
    <p:sldId id="667" r:id="rId53"/>
    <p:sldId id="566" r:id="rId54"/>
    <p:sldId id="567" r:id="rId55"/>
    <p:sldId id="671" r:id="rId56"/>
    <p:sldId id="675" r:id="rId57"/>
    <p:sldId id="257" r:id="rId58"/>
    <p:sldId id="259" r:id="rId59"/>
    <p:sldId id="676" r:id="rId60"/>
    <p:sldId id="677"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initials="L" lastIdx="2" clrIdx="0">
    <p:extLst>
      <p:ext uri="{19B8F6BF-5375-455C-9EA6-DF929625EA0E}">
        <p15:presenceInfo xmlns:p15="http://schemas.microsoft.com/office/powerpoint/2012/main" userId="Lau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34A5D9"/>
    <a:srgbClr val="E030EE"/>
    <a:srgbClr val="592593"/>
    <a:srgbClr val="7E0995"/>
    <a:srgbClr val="005C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6" d="100"/>
          <a:sy n="86" d="100"/>
        </p:scale>
        <p:origin x="514" y="5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2" d="100"/>
          <a:sy n="92" d="100"/>
        </p:scale>
        <p:origin x="3546"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10-01T13:28:32.059" idx="1">
    <p:pos x="10" y="10"/>
    <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10-01T13:28:32.059" idx="2">
    <p:pos x="10" y="10"/>
    <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9779450-E5D7-4551-A4A7-189AB24D68C3}" type="datetimeFigureOut">
              <a:rPr lang="fr-FR" smtClean="0"/>
              <a:pPr/>
              <a:t>25/01/2024</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A9663D-F95B-46E1-A96A-005EE16F9084}" type="slidenum">
              <a:rPr lang="fr-FR" smtClean="0"/>
              <a:pPr/>
              <a:t>‹N°›</a:t>
            </a:fld>
            <a:endParaRPr lang="fr-FR"/>
          </a:p>
        </p:txBody>
      </p:sp>
    </p:spTree>
    <p:extLst>
      <p:ext uri="{BB962C8B-B14F-4D97-AF65-F5344CB8AC3E}">
        <p14:creationId xmlns:p14="http://schemas.microsoft.com/office/powerpoint/2010/main" val="1110873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E13025-0F68-4D0C-ABAE-2A82B62BA028}" type="datetimeFigureOut">
              <a:rPr lang="fr-FR" smtClean="0"/>
              <a:pPr/>
              <a:t>25/01/2024</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3F9022-1CCB-4D46-83E0-CED3B95A1255}"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miter lim="800000"/>
            <a:headEnd/>
            <a:tailEnd/>
          </a:ln>
        </p:spPr>
        <p:txBody>
          <a:bodyPr/>
          <a:lstStyle/>
          <a:p>
            <a:fld id="{B8FBCF06-E37E-47E5-8FCB-0952F1A72EEF}" type="slidenum">
              <a:rPr lang="fr-FR" altLang="fr-FR" smtClean="0"/>
              <a:pPr/>
              <a:t>14</a:t>
            </a:fld>
            <a:endParaRPr lang="fr-FR" altLang="fr-FR"/>
          </a:p>
        </p:txBody>
      </p:sp>
      <p:sp>
        <p:nvSpPr>
          <p:cNvPr id="102403" name="Rectangle 2"/>
          <p:cNvSpPr>
            <a:spLocks noGrp="1" noRot="1" noChangeAspect="1" noChangeArrowheads="1" noTextEdit="1"/>
          </p:cNvSpPr>
          <p:nvPr>
            <p:ph type="sldImg"/>
          </p:nvPr>
        </p:nvSpPr>
        <p:spPr>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ce réservé de l'image des diapositives 1"/>
          <p:cNvSpPr>
            <a:spLocks noGrp="1" noRot="1" noChangeAspect="1" noChangeArrowheads="1" noTextEdit="1"/>
          </p:cNvSpPr>
          <p:nvPr>
            <p:ph type="sldImg"/>
          </p:nvPr>
        </p:nvSpPr>
        <p:spPr>
          <a:ln/>
        </p:spPr>
      </p:sp>
      <p:sp>
        <p:nvSpPr>
          <p:cNvPr id="96259" name="Espace réservé des commentaires 2"/>
          <p:cNvSpPr>
            <a:spLocks noGrp="1"/>
          </p:cNvSpPr>
          <p:nvPr>
            <p:ph type="body" idx="1"/>
          </p:nvPr>
        </p:nvSpPr>
        <p:spPr>
          <a:noFill/>
        </p:spPr>
        <p:txBody>
          <a:bodyPr/>
          <a:lstStyle/>
          <a:p>
            <a:endParaRPr lang="fr-FR" altLang="fr-FR"/>
          </a:p>
        </p:txBody>
      </p:sp>
      <p:sp>
        <p:nvSpPr>
          <p:cNvPr id="96260" name="Espace réservé du numéro de diapositive 3"/>
          <p:cNvSpPr>
            <a:spLocks noGrp="1"/>
          </p:cNvSpPr>
          <p:nvPr>
            <p:ph type="sldNum" sz="quarter" idx="5"/>
          </p:nvPr>
        </p:nvSpPr>
        <p:spPr>
          <a:noFill/>
          <a:ln>
            <a:miter lim="800000"/>
            <a:headEnd/>
            <a:tailEnd/>
          </a:ln>
        </p:spPr>
        <p:txBody>
          <a:bodyPr/>
          <a:lstStyle/>
          <a:p>
            <a:fld id="{D172217B-E03F-4486-B89F-9FE38DA75F1B}" type="slidenum">
              <a:rPr lang="fr-FR" altLang="fr-FR"/>
              <a:pPr/>
              <a:t>17</a:t>
            </a:fld>
            <a:endParaRPr lang="fr-FR"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i="0" kern="1200" dirty="0">
                <a:solidFill>
                  <a:schemeClr val="tx1"/>
                </a:solidFill>
                <a:effectLst/>
                <a:latin typeface="+mn-lt"/>
                <a:ea typeface="+mn-ea"/>
                <a:cs typeface="+mn-cs"/>
              </a:rPr>
              <a:t>Autorisation d’accès précoce renouvelée </a:t>
            </a:r>
            <a:r>
              <a:rPr lang="fr-FR" sz="1200" b="0" i="0" kern="1200" dirty="0">
                <a:solidFill>
                  <a:schemeClr val="tx1"/>
                </a:solidFill>
                <a:effectLst/>
                <a:latin typeface="+mn-lt"/>
                <a:ea typeface="+mn-ea"/>
                <a:cs typeface="+mn-cs"/>
              </a:rPr>
              <a:t>de la spécialité </a:t>
            </a:r>
            <a:r>
              <a:rPr lang="fr-FR" sz="1200" b="1" i="0" kern="1200" dirty="0">
                <a:solidFill>
                  <a:schemeClr val="tx1"/>
                </a:solidFill>
                <a:effectLst/>
                <a:latin typeface="+mn-lt"/>
                <a:ea typeface="+mn-ea"/>
                <a:cs typeface="+mn-cs"/>
              </a:rPr>
              <a:t>LYNPARZA (</a:t>
            </a:r>
            <a:r>
              <a:rPr lang="fr-FR" sz="1200" b="1" i="0" kern="1200" dirty="0" err="1">
                <a:solidFill>
                  <a:schemeClr val="tx1"/>
                </a:solidFill>
                <a:effectLst/>
                <a:latin typeface="+mn-lt"/>
                <a:ea typeface="+mn-ea"/>
                <a:cs typeface="+mn-cs"/>
              </a:rPr>
              <a:t>olaparib</a:t>
            </a:r>
            <a:r>
              <a:rPr lang="fr-FR" sz="1200" b="1" i="0" kern="1200" dirty="0">
                <a:solidFill>
                  <a:schemeClr val="tx1"/>
                </a:solidFill>
                <a:effectLst/>
                <a:latin typeface="+mn-lt"/>
                <a:ea typeface="+mn-ea"/>
                <a:cs typeface="+mn-cs"/>
              </a:rPr>
              <a:t>)</a:t>
            </a:r>
            <a:r>
              <a:rPr lang="fr-FR" sz="1200" b="0" i="0" kern="1200" dirty="0">
                <a:solidFill>
                  <a:schemeClr val="tx1"/>
                </a:solidFill>
                <a:effectLst/>
                <a:latin typeface="+mn-lt"/>
                <a:ea typeface="+mn-ea"/>
                <a:cs typeface="+mn-cs"/>
              </a:rPr>
              <a:t> dans l'indication « en monothérapie ou en association à une hormonothérapie pour le traitement adjuvant des patients adultes atteints d’un cancer du sein précoce à haut risque HER2-négatif et présentant une mutation germinale des gènes BRCA1/2, qui ont été précédemment traités par chimiothérapie </a:t>
            </a:r>
            <a:r>
              <a:rPr lang="fr-FR" sz="1200" b="0" i="0" kern="1200" dirty="0" err="1">
                <a:solidFill>
                  <a:schemeClr val="tx1"/>
                </a:solidFill>
                <a:effectLst/>
                <a:latin typeface="+mn-lt"/>
                <a:ea typeface="+mn-ea"/>
                <a:cs typeface="+mn-cs"/>
              </a:rPr>
              <a:t>néoadjuvante</a:t>
            </a:r>
            <a:r>
              <a:rPr lang="fr-FR" sz="1200" b="0" i="0" kern="1200" dirty="0">
                <a:solidFill>
                  <a:schemeClr val="tx1"/>
                </a:solidFill>
                <a:effectLst/>
                <a:latin typeface="+mn-lt"/>
                <a:ea typeface="+mn-ea"/>
                <a:cs typeface="+mn-cs"/>
              </a:rPr>
              <a:t> ou adjuva...</a:t>
            </a:r>
          </a:p>
          <a:p>
            <a:endParaRPr lang="fr-FR" sz="1200" b="0" i="0" kern="1200" dirty="0">
              <a:solidFill>
                <a:schemeClr val="tx1"/>
              </a:solidFill>
              <a:effectLst/>
              <a:latin typeface="+mn-lt"/>
              <a:ea typeface="+mn-ea"/>
              <a:cs typeface="+mn-cs"/>
            </a:endParaRPr>
          </a:p>
          <a:p>
            <a:r>
              <a:rPr lang="fr-FR" sz="1200" b="1" i="0" kern="1200" dirty="0">
                <a:solidFill>
                  <a:schemeClr val="tx1"/>
                </a:solidFill>
                <a:effectLst/>
                <a:latin typeface="+mn-lt"/>
                <a:ea typeface="+mn-ea"/>
                <a:cs typeface="+mn-cs"/>
              </a:rPr>
              <a:t>Avis favorable</a:t>
            </a:r>
            <a:r>
              <a:rPr lang="fr-FR" sz="1200" b="0" i="0" kern="1200" dirty="0">
                <a:solidFill>
                  <a:schemeClr val="tx1"/>
                </a:solidFill>
                <a:effectLst/>
                <a:latin typeface="+mn-lt"/>
                <a:ea typeface="+mn-ea"/>
                <a:cs typeface="+mn-cs"/>
              </a:rPr>
              <a:t> au remboursement de LYNPARZA (</a:t>
            </a:r>
            <a:r>
              <a:rPr lang="fr-FR" sz="1200" b="0" i="0" kern="1200" dirty="0" err="1">
                <a:solidFill>
                  <a:schemeClr val="tx1"/>
                </a:solidFill>
                <a:effectLst/>
                <a:latin typeface="+mn-lt"/>
                <a:ea typeface="+mn-ea"/>
                <a:cs typeface="+mn-cs"/>
              </a:rPr>
              <a:t>olaparib</a:t>
            </a:r>
            <a:r>
              <a:rPr lang="fr-FR" sz="1200" b="0" i="0" kern="1200" dirty="0">
                <a:solidFill>
                  <a:schemeClr val="tx1"/>
                </a:solidFill>
                <a:effectLst/>
                <a:latin typeface="+mn-lt"/>
                <a:ea typeface="+mn-ea"/>
                <a:cs typeface="+mn-cs"/>
              </a:rPr>
              <a:t>) indiqué :« en monothérapie ou en association à une hormonothérapie pour le traitement adjuvant des patients adultes atteints d'un cancer du sein précoce à haut risque HER2-négatif et présentant une mutation germinale des gènes BRCA1/2, qui ont été précédemment traités par chimiothérapie </a:t>
            </a:r>
            <a:r>
              <a:rPr lang="fr-FR" sz="1200" b="0" i="0" kern="1200" dirty="0" err="1">
                <a:solidFill>
                  <a:schemeClr val="tx1"/>
                </a:solidFill>
                <a:effectLst/>
                <a:latin typeface="+mn-lt"/>
                <a:ea typeface="+mn-ea"/>
                <a:cs typeface="+mn-cs"/>
              </a:rPr>
              <a:t>néoadjuvante</a:t>
            </a:r>
            <a:r>
              <a:rPr lang="fr-FR" sz="1200" b="0" i="0" kern="1200" dirty="0">
                <a:solidFill>
                  <a:schemeClr val="tx1"/>
                </a:solidFill>
                <a:effectLst/>
                <a:latin typeface="+mn-lt"/>
                <a:ea typeface="+mn-ea"/>
                <a:cs typeface="+mn-cs"/>
              </a:rPr>
              <a:t> ou adjuvante ».</a:t>
            </a:r>
          </a:p>
          <a:p>
            <a:r>
              <a:rPr lang="fr-FR" sz="1200" b="0" i="0" kern="1200" dirty="0">
                <a:solidFill>
                  <a:schemeClr val="tx1"/>
                </a:solidFill>
                <a:effectLst/>
                <a:latin typeface="+mn-lt"/>
                <a:ea typeface="+mn-ea"/>
                <a:cs typeface="+mn-cs"/>
              </a:rPr>
              <a:t>Un ...</a:t>
            </a:r>
          </a:p>
          <a:p>
            <a:endParaRPr lang="fr-FR" sz="1200" b="0" i="0" kern="1200" dirty="0">
              <a:solidFill>
                <a:schemeClr val="tx1"/>
              </a:solidFill>
              <a:effectLst/>
              <a:latin typeface="+mn-lt"/>
              <a:ea typeface="+mn-ea"/>
              <a:cs typeface="+mn-cs"/>
            </a:endParaRPr>
          </a:p>
          <a:p>
            <a:endParaRPr lang="fr-FR" sz="1200" b="0" i="0" kern="1200" dirty="0">
              <a:solidFill>
                <a:schemeClr val="tx1"/>
              </a:solidFill>
              <a:effectLst/>
              <a:latin typeface="+mn-lt"/>
              <a:ea typeface="+mn-ea"/>
              <a:cs typeface="+mn-cs"/>
            </a:endParaRPr>
          </a:p>
          <a:p>
            <a:r>
              <a:rPr lang="fr-FR" sz="1200" b="1" i="0" kern="1200" dirty="0">
                <a:solidFill>
                  <a:schemeClr val="tx1"/>
                </a:solidFill>
                <a:effectLst/>
                <a:latin typeface="+mn-lt"/>
                <a:ea typeface="+mn-ea"/>
                <a:cs typeface="+mn-cs"/>
              </a:rPr>
              <a:t>Avis favorable</a:t>
            </a:r>
            <a:r>
              <a:rPr lang="fr-FR" sz="1200" b="0" i="0" kern="1200" dirty="0">
                <a:solidFill>
                  <a:schemeClr val="tx1"/>
                </a:solidFill>
                <a:effectLst/>
                <a:latin typeface="+mn-lt"/>
                <a:ea typeface="+mn-ea"/>
                <a:cs typeface="+mn-cs"/>
              </a:rPr>
              <a:t> au remboursement dans l’indication « en association à l’</a:t>
            </a:r>
            <a:r>
              <a:rPr lang="fr-FR" sz="1200" b="0" i="0" kern="1200" dirty="0" err="1">
                <a:solidFill>
                  <a:schemeClr val="tx1"/>
                </a:solidFill>
                <a:effectLst/>
                <a:latin typeface="+mn-lt"/>
                <a:ea typeface="+mn-ea"/>
                <a:cs typeface="+mn-cs"/>
              </a:rPr>
              <a:t>abiratérone</a:t>
            </a:r>
            <a:r>
              <a:rPr lang="fr-FR" sz="1200" b="0" i="0" kern="1200" dirty="0">
                <a:solidFill>
                  <a:schemeClr val="tx1"/>
                </a:solidFill>
                <a:effectLst/>
                <a:latin typeface="+mn-lt"/>
                <a:ea typeface="+mn-ea"/>
                <a:cs typeface="+mn-cs"/>
              </a:rPr>
              <a:t> et à la prednisone ou à la </a:t>
            </a:r>
            <a:r>
              <a:rPr lang="fr-FR" sz="1200" b="0" i="0" kern="1200" dirty="0" err="1">
                <a:solidFill>
                  <a:schemeClr val="tx1"/>
                </a:solidFill>
                <a:effectLst/>
                <a:latin typeface="+mn-lt"/>
                <a:ea typeface="+mn-ea"/>
                <a:cs typeface="+mn-cs"/>
              </a:rPr>
              <a:t>prednisolone</a:t>
            </a:r>
            <a:r>
              <a:rPr lang="fr-FR" sz="1200" b="0" i="0" kern="1200" dirty="0">
                <a:solidFill>
                  <a:schemeClr val="tx1"/>
                </a:solidFill>
                <a:effectLst/>
                <a:latin typeface="+mn-lt"/>
                <a:ea typeface="+mn-ea"/>
                <a:cs typeface="+mn-cs"/>
              </a:rPr>
              <a:t> pour le traitement des patients adultes atteints d’un cancer de la prostate métastatique résistant à la castration (</a:t>
            </a:r>
            <a:r>
              <a:rPr lang="fr-FR" sz="1200" b="0" i="0" kern="1200" dirty="0" err="1">
                <a:solidFill>
                  <a:schemeClr val="tx1"/>
                </a:solidFill>
                <a:effectLst/>
                <a:latin typeface="+mn-lt"/>
                <a:ea typeface="+mn-ea"/>
                <a:cs typeface="+mn-cs"/>
              </a:rPr>
              <a:t>CPRCm</a:t>
            </a:r>
            <a:r>
              <a:rPr lang="fr-FR" sz="1200" b="0" i="0" kern="1200" dirty="0">
                <a:solidFill>
                  <a:schemeClr val="tx1"/>
                </a:solidFill>
                <a:effectLst/>
                <a:latin typeface="+mn-lt"/>
                <a:ea typeface="+mn-ea"/>
                <a:cs typeface="+mn-cs"/>
              </a:rPr>
              <a:t>) pour lesquels la chimiothérapie n’est pas cliniquement indiquée (voir rubrique 5.1 du RCP). »</a:t>
            </a:r>
            <a:endParaRPr lang="fr-FR" dirty="0"/>
          </a:p>
        </p:txBody>
      </p:sp>
      <p:sp>
        <p:nvSpPr>
          <p:cNvPr id="4" name="Espace réservé du numéro de diapositive 3"/>
          <p:cNvSpPr>
            <a:spLocks noGrp="1"/>
          </p:cNvSpPr>
          <p:nvPr>
            <p:ph type="sldNum" sz="quarter" idx="10"/>
          </p:nvPr>
        </p:nvSpPr>
        <p:spPr/>
        <p:txBody>
          <a:bodyPr/>
          <a:lstStyle/>
          <a:p>
            <a:pPr>
              <a:defRPr/>
            </a:pPr>
            <a:fld id="{61508944-A53D-40A1-A372-12640B1371BB}" type="slidenum">
              <a:rPr lang="fr-FR" altLang="fr-FR" smtClean="0"/>
              <a:pPr>
                <a:defRPr/>
              </a:pPr>
              <a:t>40</a:t>
            </a:fld>
            <a:endParaRPr lang="fr-FR" altLang="fr-FR"/>
          </a:p>
        </p:txBody>
      </p:sp>
    </p:spTree>
    <p:extLst>
      <p:ext uri="{BB962C8B-B14F-4D97-AF65-F5344CB8AC3E}">
        <p14:creationId xmlns:p14="http://schemas.microsoft.com/office/powerpoint/2010/main" val="1624463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err="1"/>
              <a:t>Taxanes</a:t>
            </a:r>
            <a:r>
              <a:rPr lang="en-GB" dirty="0"/>
              <a:t> : </a:t>
            </a:r>
            <a:r>
              <a:rPr lang="en-GB" dirty="0" err="1"/>
              <a:t>traitement</a:t>
            </a:r>
            <a:r>
              <a:rPr lang="en-GB" dirty="0"/>
              <a:t> optimal </a:t>
            </a:r>
            <a:r>
              <a:rPr lang="en-GB" dirty="0" err="1"/>
              <a:t>si</a:t>
            </a:r>
            <a:r>
              <a:rPr lang="en-GB" dirty="0"/>
              <a:t> mutation?</a:t>
            </a:r>
          </a:p>
        </p:txBody>
      </p:sp>
      <p:sp>
        <p:nvSpPr>
          <p:cNvPr id="4" name="Espace réservé du numéro de diapositive 3"/>
          <p:cNvSpPr>
            <a:spLocks noGrp="1"/>
          </p:cNvSpPr>
          <p:nvPr>
            <p:ph type="sldNum" sz="quarter" idx="5"/>
          </p:nvPr>
        </p:nvSpPr>
        <p:spPr/>
        <p:txBody>
          <a:bodyPr/>
          <a:lstStyle/>
          <a:p>
            <a:fld id="{F2BE4451-E7BB-4AB9-AF82-2BEE2D4FDE6C}" type="slidenum">
              <a:rPr lang="en-GB" smtClean="0"/>
              <a:t>45</a:t>
            </a:fld>
            <a:endParaRPr lang="en-GB"/>
          </a:p>
        </p:txBody>
      </p:sp>
    </p:spTree>
    <p:extLst>
      <p:ext uri="{BB962C8B-B14F-4D97-AF65-F5344CB8AC3E}">
        <p14:creationId xmlns:p14="http://schemas.microsoft.com/office/powerpoint/2010/main" val="1486839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err="1"/>
              <a:t>Taxanes</a:t>
            </a:r>
            <a:r>
              <a:rPr lang="en-GB" dirty="0"/>
              <a:t> : </a:t>
            </a:r>
            <a:r>
              <a:rPr lang="en-GB" dirty="0" err="1"/>
              <a:t>traitement</a:t>
            </a:r>
            <a:r>
              <a:rPr lang="en-GB" dirty="0"/>
              <a:t> optimal </a:t>
            </a:r>
            <a:r>
              <a:rPr lang="en-GB" dirty="0" err="1"/>
              <a:t>si</a:t>
            </a:r>
            <a:r>
              <a:rPr lang="en-GB" dirty="0"/>
              <a:t> mutation?</a:t>
            </a:r>
          </a:p>
        </p:txBody>
      </p:sp>
      <p:sp>
        <p:nvSpPr>
          <p:cNvPr id="4" name="Espace réservé du numéro de diapositive 3"/>
          <p:cNvSpPr>
            <a:spLocks noGrp="1"/>
          </p:cNvSpPr>
          <p:nvPr>
            <p:ph type="sldNum" sz="quarter" idx="5"/>
          </p:nvPr>
        </p:nvSpPr>
        <p:spPr/>
        <p:txBody>
          <a:bodyPr/>
          <a:lstStyle/>
          <a:p>
            <a:fld id="{F2BE4451-E7BB-4AB9-AF82-2BEE2D4FDE6C}" type="slidenum">
              <a:rPr lang="en-GB" smtClean="0"/>
              <a:t>47</a:t>
            </a:fld>
            <a:endParaRPr lang="en-GB"/>
          </a:p>
        </p:txBody>
      </p:sp>
    </p:spTree>
    <p:extLst>
      <p:ext uri="{BB962C8B-B14F-4D97-AF65-F5344CB8AC3E}">
        <p14:creationId xmlns:p14="http://schemas.microsoft.com/office/powerpoint/2010/main" val="4166273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Non </a:t>
            </a:r>
            <a:r>
              <a:rPr lang="en-GB" dirty="0" err="1"/>
              <a:t>supérieur</a:t>
            </a:r>
            <a:r>
              <a:rPr lang="en-GB" dirty="0"/>
              <a:t> chez les HRD</a:t>
            </a:r>
          </a:p>
        </p:txBody>
      </p:sp>
      <p:sp>
        <p:nvSpPr>
          <p:cNvPr id="4" name="Espace réservé du numéro de diapositive 3"/>
          <p:cNvSpPr>
            <a:spLocks noGrp="1"/>
          </p:cNvSpPr>
          <p:nvPr>
            <p:ph type="sldNum" sz="quarter" idx="5"/>
          </p:nvPr>
        </p:nvSpPr>
        <p:spPr/>
        <p:txBody>
          <a:bodyPr/>
          <a:lstStyle/>
          <a:p>
            <a:fld id="{F2BE4451-E7BB-4AB9-AF82-2BEE2D4FDE6C}" type="slidenum">
              <a:rPr lang="en-GB" smtClean="0"/>
              <a:t>49</a:t>
            </a:fld>
            <a:endParaRPr lang="en-GB"/>
          </a:p>
        </p:txBody>
      </p:sp>
    </p:spTree>
    <p:extLst>
      <p:ext uri="{BB962C8B-B14F-4D97-AF65-F5344CB8AC3E}">
        <p14:creationId xmlns:p14="http://schemas.microsoft.com/office/powerpoint/2010/main" val="103115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40% en L1</a:t>
            </a:r>
          </a:p>
        </p:txBody>
      </p:sp>
      <p:sp>
        <p:nvSpPr>
          <p:cNvPr id="4" name="Espace réservé du numéro de diapositive 3"/>
          <p:cNvSpPr>
            <a:spLocks noGrp="1"/>
          </p:cNvSpPr>
          <p:nvPr>
            <p:ph type="sldNum" sz="quarter" idx="10"/>
          </p:nvPr>
        </p:nvSpPr>
        <p:spPr/>
        <p:txBody>
          <a:bodyPr/>
          <a:lstStyle/>
          <a:p>
            <a:pPr>
              <a:defRPr/>
            </a:pPr>
            <a:fld id="{118574A6-DEDD-0E4B-97A3-C81D80E30D83}" type="slidenum">
              <a:rPr lang="fr-FR" smtClean="0"/>
              <a:pPr>
                <a:defRPr/>
              </a:pPr>
              <a:t>51</a:t>
            </a:fld>
            <a:endParaRPr lang="fr-FR"/>
          </a:p>
        </p:txBody>
      </p:sp>
    </p:spTree>
    <p:extLst>
      <p:ext uri="{BB962C8B-B14F-4D97-AF65-F5344CB8AC3E}">
        <p14:creationId xmlns:p14="http://schemas.microsoft.com/office/powerpoint/2010/main" val="2831960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F2BE4451-E7BB-4AB9-AF82-2BEE2D4FDE6C}" type="slidenum">
              <a:rPr lang="en-GB" smtClean="0"/>
              <a:t>52</a:t>
            </a:fld>
            <a:endParaRPr lang="en-GB"/>
          </a:p>
        </p:txBody>
      </p:sp>
    </p:spTree>
    <p:extLst>
      <p:ext uri="{BB962C8B-B14F-4D97-AF65-F5344CB8AC3E}">
        <p14:creationId xmlns:p14="http://schemas.microsoft.com/office/powerpoint/2010/main" val="3426536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err="1"/>
              <a:t>Taxanes</a:t>
            </a:r>
            <a:r>
              <a:rPr lang="en-GB" dirty="0"/>
              <a:t> : </a:t>
            </a:r>
            <a:r>
              <a:rPr lang="en-GB" dirty="0" err="1"/>
              <a:t>traitement</a:t>
            </a:r>
            <a:r>
              <a:rPr lang="en-GB" dirty="0"/>
              <a:t> optimal </a:t>
            </a:r>
            <a:r>
              <a:rPr lang="en-GB" dirty="0" err="1"/>
              <a:t>si</a:t>
            </a:r>
            <a:r>
              <a:rPr lang="en-GB" dirty="0"/>
              <a:t> mutation?</a:t>
            </a:r>
          </a:p>
        </p:txBody>
      </p:sp>
      <p:sp>
        <p:nvSpPr>
          <p:cNvPr id="4" name="Espace réservé du numéro de diapositive 3"/>
          <p:cNvSpPr>
            <a:spLocks noGrp="1"/>
          </p:cNvSpPr>
          <p:nvPr>
            <p:ph type="sldNum" sz="quarter" idx="5"/>
          </p:nvPr>
        </p:nvSpPr>
        <p:spPr/>
        <p:txBody>
          <a:bodyPr/>
          <a:lstStyle/>
          <a:p>
            <a:fld id="{F2BE4451-E7BB-4AB9-AF82-2BEE2D4FDE6C}" type="slidenum">
              <a:rPr lang="en-GB" smtClean="0"/>
              <a:t>53</a:t>
            </a:fld>
            <a:endParaRPr lang="en-GB"/>
          </a:p>
        </p:txBody>
      </p:sp>
    </p:spTree>
    <p:extLst>
      <p:ext uri="{BB962C8B-B14F-4D97-AF65-F5344CB8AC3E}">
        <p14:creationId xmlns:p14="http://schemas.microsoft.com/office/powerpoint/2010/main" val="24638412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0" name="Rectangle 9"/>
          <p:cNvSpPr/>
          <p:nvPr userDrawn="1"/>
        </p:nvSpPr>
        <p:spPr>
          <a:xfrm>
            <a:off x="2880766" y="416846"/>
            <a:ext cx="8473034" cy="1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7364" y="139969"/>
            <a:ext cx="2492346" cy="448580"/>
          </a:xfrm>
          <a:prstGeom prst="rect">
            <a:avLst/>
          </a:prstGeom>
        </p:spPr>
      </p:pic>
      <p:sp>
        <p:nvSpPr>
          <p:cNvPr id="2" name="Titre 1"/>
          <p:cNvSpPr>
            <a:spLocks noGrp="1"/>
          </p:cNvSpPr>
          <p:nvPr>
            <p:ph type="ctrTitle"/>
          </p:nvPr>
        </p:nvSpPr>
        <p:spPr>
          <a:xfrm>
            <a:off x="1524000" y="1602223"/>
            <a:ext cx="9144000" cy="1907740"/>
          </a:xfrm>
          <a:ln>
            <a:noFill/>
          </a:ln>
        </p:spPr>
        <p:txBody>
          <a:bodyPr anchor="b"/>
          <a:lstStyle>
            <a:lvl1pPr algn="ctr">
              <a:defRPr sz="6000" b="0">
                <a:solidFill>
                  <a:srgbClr val="005C9E"/>
                </a:solidFill>
              </a:defRPr>
            </a:lvl1pPr>
          </a:lstStyle>
          <a:p>
            <a:r>
              <a:rPr lang="fr-FR" dirty="0"/>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
        <p:nvSpPr>
          <p:cNvPr id="4" name="Espace réservé de la date 3"/>
          <p:cNvSpPr>
            <a:spLocks noGrp="1"/>
          </p:cNvSpPr>
          <p:nvPr>
            <p:ph type="dt" sz="half" idx="10"/>
          </p:nvPr>
        </p:nvSpPr>
        <p:spPr>
          <a:xfrm>
            <a:off x="655455" y="6251154"/>
            <a:ext cx="2925945" cy="365125"/>
          </a:xfrm>
        </p:spPr>
        <p:txBody>
          <a:bodyPr/>
          <a:lstStyle/>
          <a:p>
            <a:fld id="{B61BEF0D-F0BB-DE4B-95CE-6DB70DBA9567}" type="datetimeFigureOut">
              <a:rPr lang="en-US" smtClean="0"/>
              <a:pPr/>
              <a:t>1/25/2024</a:t>
            </a:fld>
            <a:endParaRPr lang="en-US" dirty="0"/>
          </a:p>
        </p:txBody>
      </p:sp>
      <p:sp>
        <p:nvSpPr>
          <p:cNvPr id="5" name="Espace réservé du pied de page 4"/>
          <p:cNvSpPr>
            <a:spLocks noGrp="1"/>
          </p:cNvSpPr>
          <p:nvPr>
            <p:ph type="ftr" sz="quarter" idx="11"/>
          </p:nvPr>
        </p:nvSpPr>
        <p:spPr>
          <a:xfrm>
            <a:off x="4038600" y="6251154"/>
            <a:ext cx="4114800" cy="365125"/>
          </a:xfrm>
        </p:spPr>
        <p:txBody>
          <a:bodyPr/>
          <a:lstStyle/>
          <a:p>
            <a:endParaRPr lang="en-US" dirty="0"/>
          </a:p>
        </p:txBody>
      </p:sp>
      <p:sp>
        <p:nvSpPr>
          <p:cNvPr id="6" name="Espace réservé du numéro de diapositive 5"/>
          <p:cNvSpPr>
            <a:spLocks noGrp="1"/>
          </p:cNvSpPr>
          <p:nvPr>
            <p:ph type="sldNum" sz="quarter" idx="12"/>
          </p:nvPr>
        </p:nvSpPr>
        <p:spPr>
          <a:xfrm>
            <a:off x="8610600" y="6251154"/>
            <a:ext cx="2743200" cy="365125"/>
          </a:xfrm>
        </p:spPr>
        <p:txBody>
          <a:bodyPr/>
          <a:lstStyle/>
          <a:p>
            <a:fld id="{D57F1E4F-1CFF-5643-939E-217C01CDF565}" type="slidenum">
              <a:rPr lang="en-US" smtClean="0"/>
              <a:pPr/>
              <a:t>‹N°›</a:t>
            </a:fld>
            <a:endParaRPr lang="en-US" dirty="0"/>
          </a:p>
        </p:txBody>
      </p:sp>
      <p:pic>
        <p:nvPicPr>
          <p:cNvPr id="17" name="Imag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6174" y="6584718"/>
            <a:ext cx="2326934" cy="234207"/>
          </a:xfrm>
          <a:prstGeom prst="rect">
            <a:avLst/>
          </a:prstGeom>
        </p:spPr>
      </p:pic>
      <p:sp>
        <p:nvSpPr>
          <p:cNvPr id="19" name="Rectangle 18"/>
          <p:cNvSpPr/>
          <p:nvPr userDrawn="1"/>
        </p:nvSpPr>
        <p:spPr>
          <a:xfrm>
            <a:off x="8984456" y="6648450"/>
            <a:ext cx="71718" cy="133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13"/>
          <p:cNvCxnSpPr/>
          <p:nvPr userDrawn="1"/>
        </p:nvCxnSpPr>
        <p:spPr>
          <a:xfrm flipV="1">
            <a:off x="2814638" y="483507"/>
            <a:ext cx="8539162" cy="44082"/>
          </a:xfrm>
          <a:prstGeom prst="line">
            <a:avLst/>
          </a:prstGeom>
          <a:ln w="19050">
            <a:solidFill>
              <a:srgbClr val="005C9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924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B61BEF0D-F0BB-DE4B-95CE-6DB70DBA9567}" type="datetimeFigureOut">
              <a:rPr lang="en-US" smtClean="0"/>
              <a:pPr/>
              <a:t>1/25/2024</a:t>
            </a:fld>
            <a:endParaRPr lang="en-US" dirty="0"/>
          </a:p>
        </p:txBody>
      </p:sp>
      <p:sp>
        <p:nvSpPr>
          <p:cNvPr id="4" name="Espace réservé du pied de page 3"/>
          <p:cNvSpPr>
            <a:spLocks noGrp="1"/>
          </p:cNvSpPr>
          <p:nvPr>
            <p:ph type="ftr" sz="quarter" idx="11"/>
          </p:nvPr>
        </p:nvSpPr>
        <p:spPr/>
        <p:txBody>
          <a:bodyPr/>
          <a:lstStyle/>
          <a:p>
            <a:endParaRPr lang="en-US" dirty="0"/>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‹N°›</a:t>
            </a:fld>
            <a:endParaRPr lang="en-US" dirty="0"/>
          </a:p>
        </p:txBody>
      </p:sp>
      <p:sp>
        <p:nvSpPr>
          <p:cNvPr id="7" name="Espace réservé du texte 6"/>
          <p:cNvSpPr>
            <a:spLocks noGrp="1"/>
          </p:cNvSpPr>
          <p:nvPr>
            <p:ph type="body" sz="quarter" idx="13"/>
          </p:nvPr>
        </p:nvSpPr>
        <p:spPr>
          <a:xfrm>
            <a:off x="652463" y="1930400"/>
            <a:ext cx="10701337" cy="4205288"/>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4258540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B61BEF0D-F0BB-DE4B-95CE-6DB70DBA9567}" type="datetimeFigureOut">
              <a:rPr lang="en-US" smtClean="0"/>
              <a:pPr/>
              <a:t>1/25/2024</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82302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2647F38-B617-4D2F-AE0A-013F0C4D2C57}" type="datetimeFigureOut">
              <a:rPr lang="en-US" smtClean="0"/>
              <a:pPr/>
              <a:t>1/25/2024</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E97799C9-84D9-46D2-A11E-BCF8A720529D}" type="slidenum">
              <a:rPr lang="en-US" smtClean="0"/>
              <a:pPr/>
              <a:t>‹N°›</a:t>
            </a:fld>
            <a:endParaRPr lang="en-US" dirty="0"/>
          </a:p>
        </p:txBody>
      </p:sp>
    </p:spTree>
    <p:extLst>
      <p:ext uri="{BB962C8B-B14F-4D97-AF65-F5344CB8AC3E}">
        <p14:creationId xmlns:p14="http://schemas.microsoft.com/office/powerpoint/2010/main" val="587578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987425"/>
            <a:ext cx="3932237" cy="1069974"/>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B61BEF0D-F0BB-DE4B-95CE-6DB70DBA9567}" type="datetimeFigureOut">
              <a:rPr lang="en-US" smtClean="0"/>
              <a:pPr/>
              <a:t>1/25/2024</a:t>
            </a:fld>
            <a:endParaRPr lang="en-US" dirty="0"/>
          </a:p>
        </p:txBody>
      </p:sp>
      <p:sp>
        <p:nvSpPr>
          <p:cNvPr id="6" name="Espace réservé du pied de page 5"/>
          <p:cNvSpPr>
            <a:spLocks noGrp="1"/>
          </p:cNvSpPr>
          <p:nvPr>
            <p:ph type="ftr" sz="quarter" idx="11"/>
          </p:nvPr>
        </p:nvSpPr>
        <p:spPr/>
        <p:txBody>
          <a:bodyPr/>
          <a:lstStyle/>
          <a:p>
            <a:endParaRPr lang="en-US" dirty="0"/>
          </a:p>
        </p:txBody>
      </p:sp>
      <p:sp>
        <p:nvSpPr>
          <p:cNvPr id="7" name="Espace réservé du numéro de diapositive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073292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914400" y="609600"/>
            <a:ext cx="10363200" cy="1143000"/>
          </a:xfrm>
        </p:spPr>
        <p:txBody>
          <a:bodyPr/>
          <a:lstStyle/>
          <a:p>
            <a:r>
              <a:rPr lang="fr-FR"/>
              <a:t>Modifiez le style du titre</a:t>
            </a:r>
          </a:p>
        </p:txBody>
      </p:sp>
      <p:sp>
        <p:nvSpPr>
          <p:cNvPr id="3" name="Espace réservé du texte 2"/>
          <p:cNvSpPr>
            <a:spLocks noGrp="1"/>
          </p:cNvSpPr>
          <p:nvPr>
            <p:ph type="body" sz="half" idx="1"/>
          </p:nvPr>
        </p:nvSpPr>
        <p:spPr>
          <a:xfrm>
            <a:off x="914400" y="1981200"/>
            <a:ext cx="5080000" cy="41148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981200"/>
            <a:ext cx="5080000" cy="41148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5C1103DB-443C-4203-B45B-1BAFE56C9E3E}"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9521F5BE-B09D-49DD-87D3-27172CB10715}"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552D4301-1C6B-4029-96B0-903644803372}"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p>
            <a:r>
              <a:rPr lang="fr-FR"/>
              <a:t>Modifiez le style du titre</a:t>
            </a:r>
          </a:p>
        </p:txBody>
      </p:sp>
      <p:sp>
        <p:nvSpPr>
          <p:cNvPr id="3" name="Espace réservé du texte 2"/>
          <p:cNvSpPr>
            <a:spLocks noGrp="1"/>
          </p:cNvSpPr>
          <p:nvPr>
            <p:ph type="body" sz="half" idx="1"/>
          </p:nvPr>
        </p:nvSpPr>
        <p:spPr>
          <a:xfrm>
            <a:off x="609600" y="1600201"/>
            <a:ext cx="5384800" cy="45259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6197600" y="1600200"/>
            <a:ext cx="5384800" cy="21859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6197600" y="3938589"/>
            <a:ext cx="5384800" cy="21875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Rectangle 2"/>
          <p:cNvSpPr>
            <a:spLocks noGrp="1" noChangeArrowheads="1"/>
          </p:cNvSpPr>
          <p:nvPr>
            <p:ph type="dt" sz="half" idx="10"/>
          </p:nvPr>
        </p:nvSpPr>
        <p:spPr>
          <a:ln/>
        </p:spPr>
        <p:txBody>
          <a:bodyPr/>
          <a:lstStyle>
            <a:lvl1pPr>
              <a:defRPr/>
            </a:lvl1pPr>
          </a:lstStyle>
          <a:p>
            <a:pPr>
              <a:defRPr/>
            </a:pPr>
            <a:endParaRPr lang="fr-FR"/>
          </a:p>
        </p:txBody>
      </p:sp>
      <p:sp>
        <p:nvSpPr>
          <p:cNvPr id="7" name="Rectangle 3"/>
          <p:cNvSpPr>
            <a:spLocks noGrp="1" noChangeArrowheads="1"/>
          </p:cNvSpPr>
          <p:nvPr>
            <p:ph type="sldNum" sz="quarter" idx="11"/>
          </p:nvPr>
        </p:nvSpPr>
        <p:spPr>
          <a:ln/>
        </p:spPr>
        <p:txBody>
          <a:bodyPr/>
          <a:lstStyle>
            <a:lvl1pPr>
              <a:defRPr/>
            </a:lvl1pPr>
          </a:lstStyle>
          <a:p>
            <a:pPr>
              <a:defRPr/>
            </a:pPr>
            <a:fld id="{F50226F8-2BDA-4024-BCC7-4207BFE404A8}" type="slidenum">
              <a:rPr lang="fr-FR" altLang="fr-FR"/>
              <a:pPr>
                <a:defRPr/>
              </a:pPr>
              <a:t>‹N°›</a:t>
            </a:fld>
            <a:endParaRPr lang="fr-FR" altLang="fr-FR"/>
          </a:p>
        </p:txBody>
      </p:sp>
      <p:sp>
        <p:nvSpPr>
          <p:cNvPr id="8" name="Rectangle 14"/>
          <p:cNvSpPr>
            <a:spLocks noGrp="1" noChangeArrowheads="1"/>
          </p:cNvSpPr>
          <p:nvPr>
            <p:ph type="ftr" sz="quarter" idx="12"/>
          </p:nvPr>
        </p:nvSpPr>
        <p:spPr>
          <a:ln/>
        </p:spPr>
        <p:txBody>
          <a:bodyPr/>
          <a:lstStyle>
            <a:lvl1pPr>
              <a:defRPr/>
            </a:lvl1pPr>
          </a:lstStyle>
          <a:p>
            <a:pPr>
              <a:defRPr/>
            </a:pPr>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 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52084" y="158132"/>
            <a:ext cx="1046419" cy="418006"/>
          </a:xfrm>
          <a:prstGeom prst="rect">
            <a:avLst/>
          </a:prstGeom>
        </p:spPr>
      </p:pic>
      <p:sp>
        <p:nvSpPr>
          <p:cNvPr id="2" name="Espace réservé du titre 1"/>
          <p:cNvSpPr>
            <a:spLocks noGrp="1"/>
          </p:cNvSpPr>
          <p:nvPr>
            <p:ph type="title"/>
          </p:nvPr>
        </p:nvSpPr>
        <p:spPr>
          <a:xfrm>
            <a:off x="655454" y="663547"/>
            <a:ext cx="10698345" cy="1124245"/>
          </a:xfrm>
          <a:prstGeom prst="rect">
            <a:avLst/>
          </a:prstGeom>
          <a:ln>
            <a:noFill/>
          </a:ln>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655454" y="1849901"/>
            <a:ext cx="10698346" cy="4351338"/>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652084" y="6259245"/>
            <a:ext cx="2743200" cy="360000"/>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1/25/2024</a:t>
            </a:fld>
            <a:endParaRPr lang="en-US" dirty="0"/>
          </a:p>
        </p:txBody>
      </p:sp>
      <p:sp>
        <p:nvSpPr>
          <p:cNvPr id="5" name="Espace réservé du pied de page 4"/>
          <p:cNvSpPr>
            <a:spLocks noGrp="1"/>
          </p:cNvSpPr>
          <p:nvPr>
            <p:ph type="ftr" sz="quarter" idx="3"/>
          </p:nvPr>
        </p:nvSpPr>
        <p:spPr>
          <a:xfrm>
            <a:off x="4038600" y="625924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Espace réservé du numéro de diapositive 5"/>
          <p:cNvSpPr>
            <a:spLocks noGrp="1"/>
          </p:cNvSpPr>
          <p:nvPr>
            <p:ph type="sldNum" sz="quarter" idx="4"/>
          </p:nvPr>
        </p:nvSpPr>
        <p:spPr>
          <a:xfrm>
            <a:off x="8610600" y="625924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a:t>
            </a:fld>
            <a:endParaRPr lang="en-US" dirty="0"/>
          </a:p>
        </p:txBody>
      </p:sp>
      <p:cxnSp>
        <p:nvCxnSpPr>
          <p:cNvPr id="10" name="Connecteur droit 9"/>
          <p:cNvCxnSpPr/>
          <p:nvPr userDrawn="1"/>
        </p:nvCxnSpPr>
        <p:spPr>
          <a:xfrm flipV="1">
            <a:off x="655454" y="6706654"/>
            <a:ext cx="10163597" cy="33031"/>
          </a:xfrm>
          <a:prstGeom prst="line">
            <a:avLst/>
          </a:prstGeom>
          <a:ln w="19050">
            <a:solidFill>
              <a:srgbClr val="005C9E"/>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userDrawn="1"/>
        </p:nvCxnSpPr>
        <p:spPr>
          <a:xfrm flipV="1">
            <a:off x="1464658" y="450168"/>
            <a:ext cx="9889141" cy="43200"/>
          </a:xfrm>
          <a:prstGeom prst="line">
            <a:avLst/>
          </a:prstGeom>
          <a:ln w="19050">
            <a:solidFill>
              <a:srgbClr val="005C9E"/>
            </a:solidFill>
          </a:ln>
        </p:spPr>
        <p:style>
          <a:lnRef idx="1">
            <a:schemeClr val="accent1"/>
          </a:lnRef>
          <a:fillRef idx="0">
            <a:schemeClr val="accent1"/>
          </a:fillRef>
          <a:effectRef idx="0">
            <a:schemeClr val="accent1"/>
          </a:effectRef>
          <a:fontRef idx="minor">
            <a:schemeClr val="tx1"/>
          </a:fontRef>
        </p:style>
      </p:cxnSp>
      <p:pic>
        <p:nvPicPr>
          <p:cNvPr id="31" name="Image 3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911651" y="6633826"/>
            <a:ext cx="442148" cy="139803"/>
          </a:xfrm>
          <a:prstGeom prst="rect">
            <a:avLst/>
          </a:prstGeom>
        </p:spPr>
      </p:pic>
    </p:spTree>
    <p:extLst>
      <p:ext uri="{BB962C8B-B14F-4D97-AF65-F5344CB8AC3E}">
        <p14:creationId xmlns:p14="http://schemas.microsoft.com/office/powerpoint/2010/main" val="1029491490"/>
      </p:ext>
    </p:extLst>
  </p:cSld>
  <p:clrMap bg1="lt1" tx1="dk1" bg2="lt2" tx2="dk2" accent1="accent1" accent2="accent2" accent3="accent3" accent4="accent4" accent5="accent5" accent6="accent6" hlink="hlink" folHlink="folHlink"/>
  <p:sldLayoutIdLst>
    <p:sldLayoutId id="2147483683" r:id="rId1"/>
    <p:sldLayoutId id="2147483692" r:id="rId2"/>
    <p:sldLayoutId id="2147483685" r:id="rId3"/>
    <p:sldLayoutId id="2147483684" r:id="rId4"/>
    <p:sldLayoutId id="2147483691" r:id="rId5"/>
    <p:sldLayoutId id="2147483693" r:id="rId6"/>
    <p:sldLayoutId id="2147483695" r:id="rId7"/>
    <p:sldLayoutId id="2147483696" r:id="rId8"/>
    <p:sldLayoutId id="2147483698" r:id="rId9"/>
  </p:sldLayoutIdLst>
  <p:txStyles>
    <p:titleStyle>
      <a:lvl1pPr algn="l" defTabSz="914400" rtl="0" eaLnBrk="1" latinLnBrk="0" hangingPunct="1">
        <a:lnSpc>
          <a:spcPct val="90000"/>
        </a:lnSpc>
        <a:spcBef>
          <a:spcPct val="0"/>
        </a:spcBef>
        <a:buNone/>
        <a:defRPr sz="4400" b="0" kern="1200" baseline="0">
          <a:solidFill>
            <a:srgbClr val="005C9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2.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39.tiff"/><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comments" Target="../comments/commen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219200" y="1723293"/>
            <a:ext cx="10025449" cy="232116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normAutofit fontScale="90000"/>
          </a:bodyPr>
          <a:lstStyle/>
          <a:p>
            <a:br>
              <a:rPr lang="fr-FR" sz="3200" b="1" dirty="0">
                <a:effectLst>
                  <a:outerShdw blurRad="38100" dist="38100" dir="2700000" algn="tl">
                    <a:srgbClr val="000000">
                      <a:alpha val="43137"/>
                    </a:srgbClr>
                  </a:outerShdw>
                </a:effectLst>
              </a:rPr>
            </a:br>
            <a:br>
              <a:rPr lang="fr-FR" sz="3200" b="1" dirty="0">
                <a:effectLst>
                  <a:outerShdw blurRad="38100" dist="38100" dir="2700000" algn="tl">
                    <a:srgbClr val="000000">
                      <a:alpha val="43137"/>
                    </a:srgbClr>
                  </a:outerShdw>
                </a:effectLst>
              </a:rPr>
            </a:br>
            <a:r>
              <a:rPr lang="fr-FR" sz="4400" b="1" dirty="0">
                <a:solidFill>
                  <a:srgbClr val="00B0F0"/>
                </a:solidFill>
                <a:effectLst>
                  <a:outerShdw blurRad="38100" dist="38100" dir="2700000" algn="tl">
                    <a:srgbClr val="000000">
                      <a:alpha val="43137"/>
                    </a:srgbClr>
                  </a:outerShdw>
                </a:effectLst>
              </a:rPr>
              <a:t>La consultation d’oncogénétique:</a:t>
            </a:r>
            <a:br>
              <a:rPr lang="fr-FR" sz="4400" b="1" dirty="0">
                <a:solidFill>
                  <a:srgbClr val="00B0F0"/>
                </a:solidFill>
                <a:effectLst>
                  <a:outerShdw blurRad="38100" dist="38100" dir="2700000" algn="tl">
                    <a:srgbClr val="000000">
                      <a:alpha val="43137"/>
                    </a:srgbClr>
                  </a:outerShdw>
                </a:effectLst>
              </a:rPr>
            </a:br>
            <a:br>
              <a:rPr lang="fr-FR" sz="4400" b="1" dirty="0">
                <a:solidFill>
                  <a:srgbClr val="00B0F0"/>
                </a:solidFill>
                <a:effectLst>
                  <a:outerShdw blurRad="38100" dist="38100" dir="2700000" algn="tl">
                    <a:srgbClr val="000000">
                      <a:alpha val="43137"/>
                    </a:srgbClr>
                  </a:outerShdw>
                </a:effectLst>
              </a:rPr>
            </a:br>
            <a:r>
              <a:rPr lang="fr-FR" sz="4400" b="1" dirty="0">
                <a:solidFill>
                  <a:srgbClr val="00B0F0"/>
                </a:solidFill>
                <a:effectLst>
                  <a:outerShdw blurRad="38100" dist="38100" dir="2700000" algn="tl">
                    <a:srgbClr val="000000">
                      <a:alpha val="43137"/>
                    </a:srgbClr>
                  </a:outerShdw>
                </a:effectLst>
              </a:rPr>
              <a:t> modalités -indications </a:t>
            </a:r>
            <a:br>
              <a:rPr lang="fr-FR" sz="3200" b="1" dirty="0">
                <a:effectLst>
                  <a:outerShdw blurRad="38100" dist="38100" dir="2700000" algn="tl">
                    <a:srgbClr val="000000">
                      <a:alpha val="43137"/>
                    </a:srgbClr>
                  </a:outerShdw>
                </a:effectLst>
              </a:rPr>
            </a:br>
            <a:endParaRPr lang="fr-FR" sz="3200" b="1" dirty="0">
              <a:effectLst>
                <a:outerShdw blurRad="38100" dist="38100" dir="2700000" algn="tl">
                  <a:srgbClr val="000000">
                    <a:alpha val="43137"/>
                  </a:srgbClr>
                </a:outerShdw>
              </a:effectLst>
            </a:endParaRPr>
          </a:p>
        </p:txBody>
      </p:sp>
      <p:sp>
        <p:nvSpPr>
          <p:cNvPr id="3" name="Sous-titre 2"/>
          <p:cNvSpPr>
            <a:spLocks noGrp="1"/>
          </p:cNvSpPr>
          <p:nvPr>
            <p:ph type="subTitle" idx="1"/>
          </p:nvPr>
        </p:nvSpPr>
        <p:spPr>
          <a:xfrm>
            <a:off x="1622854" y="4985994"/>
            <a:ext cx="9144000" cy="1655762"/>
          </a:xfrm>
        </p:spPr>
        <p:txBody>
          <a:bodyPr/>
          <a:lstStyle/>
          <a:p>
            <a:r>
              <a:rPr lang="fr-FR" b="1" dirty="0"/>
              <a:t>Dr Sophie GIRAUD</a:t>
            </a:r>
          </a:p>
          <a:p>
            <a:r>
              <a:rPr lang="fr-FR" sz="1600" b="1" dirty="0"/>
              <a:t>Oncogénétique  CHCB – Institut </a:t>
            </a:r>
            <a:r>
              <a:rPr lang="fr-FR" sz="1600" b="1" dirty="0" err="1"/>
              <a:t>Bergonié</a:t>
            </a:r>
            <a:endParaRPr lang="fr-FR" sz="1600" b="1" dirty="0"/>
          </a:p>
        </p:txBody>
      </p:sp>
    </p:spTree>
    <p:extLst>
      <p:ext uri="{BB962C8B-B14F-4D97-AF65-F5344CB8AC3E}">
        <p14:creationId xmlns:p14="http://schemas.microsoft.com/office/powerpoint/2010/main" val="3960438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914400" y="457200"/>
            <a:ext cx="10363200" cy="1143000"/>
          </a:xfrm>
        </p:spPr>
        <p:txBody>
          <a:bodyPr/>
          <a:lstStyle/>
          <a:p>
            <a:pPr eaLnBrk="1" hangingPunct="1"/>
            <a:r>
              <a:rPr lang="fr-FR" altLang="fr-FR" sz="3200" b="1" dirty="0">
                <a:solidFill>
                  <a:srgbClr val="0066FF"/>
                </a:solidFill>
              </a:rPr>
              <a:t>ANALYSE MOLECULAIRE </a:t>
            </a:r>
            <a:br>
              <a:rPr lang="fr-FR" altLang="fr-FR" sz="3200" b="1" dirty="0">
                <a:solidFill>
                  <a:srgbClr val="0066FF"/>
                </a:solidFill>
              </a:rPr>
            </a:br>
            <a:r>
              <a:rPr lang="fr-FR" altLang="fr-FR" sz="3200" b="1" dirty="0">
                <a:solidFill>
                  <a:srgbClr val="0066FF"/>
                </a:solidFill>
              </a:rPr>
              <a:t>CHEZ UN SUJET ASYMPTOMATIQUE: test ciblé</a:t>
            </a:r>
          </a:p>
        </p:txBody>
      </p:sp>
      <p:sp>
        <p:nvSpPr>
          <p:cNvPr id="64516" name="Text Box 4"/>
          <p:cNvSpPr txBox="1">
            <a:spLocks noChangeArrowheads="1"/>
          </p:cNvSpPr>
          <p:nvPr/>
        </p:nvSpPr>
        <p:spPr bwMode="auto">
          <a:xfrm>
            <a:off x="2469662" y="1764323"/>
            <a:ext cx="8737600" cy="1261884"/>
          </a:xfrm>
          <a:prstGeom prst="rect">
            <a:avLst/>
          </a:prstGeom>
          <a:noFill/>
          <a:ln w="9525">
            <a:noFill/>
            <a:miter lim="800000"/>
            <a:headEnd/>
            <a:tailEnd/>
          </a:ln>
        </p:spPr>
        <p:txBody>
          <a:bodyPr>
            <a:spAutoFit/>
          </a:bodyPr>
          <a:lstStyle/>
          <a:p>
            <a:pPr>
              <a:lnSpc>
                <a:spcPct val="70000"/>
              </a:lnSpc>
              <a:spcBef>
                <a:spcPct val="50000"/>
              </a:spcBef>
            </a:pPr>
            <a:r>
              <a:rPr lang="fr-FR" altLang="fr-FR" sz="2000" b="1" dirty="0"/>
              <a:t>Variant pathogène familial connu</a:t>
            </a:r>
          </a:p>
          <a:p>
            <a:pPr>
              <a:lnSpc>
                <a:spcPct val="70000"/>
              </a:lnSpc>
              <a:spcBef>
                <a:spcPct val="50000"/>
              </a:spcBef>
            </a:pPr>
            <a:r>
              <a:rPr lang="fr-FR" altLang="fr-FR" sz="2000" b="1" dirty="0"/>
              <a:t>Consultation médicale et entretien avec une psychologue avant prélèvement sanguin</a:t>
            </a:r>
          </a:p>
          <a:p>
            <a:pPr>
              <a:lnSpc>
                <a:spcPct val="70000"/>
              </a:lnSpc>
              <a:spcBef>
                <a:spcPct val="50000"/>
              </a:spcBef>
            </a:pPr>
            <a:r>
              <a:rPr lang="fr-FR" altLang="fr-FR" sz="2000" b="1" dirty="0"/>
              <a:t>Résultat lors d’une consultation</a:t>
            </a:r>
          </a:p>
        </p:txBody>
      </p:sp>
      <p:sp>
        <p:nvSpPr>
          <p:cNvPr id="64517" name="Line 5"/>
          <p:cNvSpPr>
            <a:spLocks noChangeShapeType="1"/>
          </p:cNvSpPr>
          <p:nvPr/>
        </p:nvSpPr>
        <p:spPr bwMode="auto">
          <a:xfrm flipH="1">
            <a:off x="3024553" y="3282462"/>
            <a:ext cx="867508" cy="762001"/>
          </a:xfrm>
          <a:prstGeom prst="line">
            <a:avLst/>
          </a:prstGeom>
          <a:noFill/>
          <a:ln w="57150">
            <a:solidFill>
              <a:schemeClr val="tx1"/>
            </a:solidFill>
            <a:round/>
            <a:headEnd/>
            <a:tailEnd type="triangle" w="med" len="med"/>
          </a:ln>
        </p:spPr>
        <p:txBody>
          <a:bodyPr/>
          <a:lstStyle/>
          <a:p>
            <a:endParaRPr lang="fr-FR"/>
          </a:p>
        </p:txBody>
      </p:sp>
      <p:sp>
        <p:nvSpPr>
          <p:cNvPr id="64518" name="Line 6"/>
          <p:cNvSpPr>
            <a:spLocks noChangeShapeType="1"/>
          </p:cNvSpPr>
          <p:nvPr/>
        </p:nvSpPr>
        <p:spPr bwMode="auto">
          <a:xfrm>
            <a:off x="6029569" y="3288322"/>
            <a:ext cx="828430" cy="767861"/>
          </a:xfrm>
          <a:prstGeom prst="line">
            <a:avLst/>
          </a:prstGeom>
          <a:noFill/>
          <a:ln w="57150">
            <a:solidFill>
              <a:schemeClr val="tx1"/>
            </a:solidFill>
            <a:round/>
            <a:headEnd/>
            <a:tailEnd type="triangle" w="med" len="med"/>
          </a:ln>
        </p:spPr>
        <p:txBody>
          <a:bodyPr/>
          <a:lstStyle/>
          <a:p>
            <a:endParaRPr lang="fr-FR"/>
          </a:p>
        </p:txBody>
      </p:sp>
      <p:sp>
        <p:nvSpPr>
          <p:cNvPr id="64519" name="Text Box 7"/>
          <p:cNvSpPr txBox="1">
            <a:spLocks noChangeArrowheads="1"/>
          </p:cNvSpPr>
          <p:nvPr/>
        </p:nvSpPr>
        <p:spPr bwMode="auto">
          <a:xfrm>
            <a:off x="175846" y="4800601"/>
            <a:ext cx="5240216" cy="1892826"/>
          </a:xfrm>
          <a:prstGeom prst="rect">
            <a:avLst/>
          </a:prstGeom>
          <a:solidFill>
            <a:srgbClr val="00CC99"/>
          </a:solidFill>
          <a:ln w="9525">
            <a:solidFill>
              <a:srgbClr val="00CC99"/>
            </a:solidFill>
            <a:miter lim="800000"/>
            <a:headEnd/>
            <a:tailEnd/>
          </a:ln>
        </p:spPr>
        <p:txBody>
          <a:bodyPr wrap="square">
            <a:spAutoFit/>
          </a:bodyPr>
          <a:lstStyle/>
          <a:p>
            <a:pPr>
              <a:spcBef>
                <a:spcPct val="50000"/>
              </a:spcBef>
            </a:pPr>
            <a:r>
              <a:rPr lang="fr-FR" altLang="fr-FR" sz="1800" b="1" u="sng" dirty="0"/>
              <a:t>Absence de variant pathogène</a:t>
            </a:r>
          </a:p>
          <a:p>
            <a:pPr>
              <a:spcBef>
                <a:spcPct val="50000"/>
              </a:spcBef>
            </a:pPr>
            <a:r>
              <a:rPr lang="fr-FR" altLang="fr-FR" sz="1800" b="1" dirty="0"/>
              <a:t>Pas de risque familial (vérifier autre branche parentale)</a:t>
            </a:r>
          </a:p>
          <a:p>
            <a:pPr>
              <a:spcBef>
                <a:spcPct val="50000"/>
              </a:spcBef>
            </a:pPr>
            <a:r>
              <a:rPr lang="fr-FR" altLang="fr-FR" sz="1800" b="1" dirty="0"/>
              <a:t>Risque général persiste</a:t>
            </a:r>
          </a:p>
          <a:p>
            <a:pPr>
              <a:spcBef>
                <a:spcPct val="50000"/>
              </a:spcBef>
            </a:pPr>
            <a:r>
              <a:rPr lang="fr-FR" altLang="fr-FR" sz="1800" b="1" dirty="0"/>
              <a:t>Pas de transmission du risque à la descendance</a:t>
            </a:r>
          </a:p>
        </p:txBody>
      </p:sp>
      <p:sp>
        <p:nvSpPr>
          <p:cNvPr id="64520" name="Text Box 8"/>
          <p:cNvSpPr txBox="1">
            <a:spLocks noChangeArrowheads="1"/>
          </p:cNvSpPr>
          <p:nvPr/>
        </p:nvSpPr>
        <p:spPr bwMode="auto">
          <a:xfrm>
            <a:off x="5791200" y="4800600"/>
            <a:ext cx="5791200" cy="1615827"/>
          </a:xfrm>
          <a:prstGeom prst="rect">
            <a:avLst/>
          </a:prstGeom>
          <a:solidFill>
            <a:srgbClr val="FF6699"/>
          </a:solidFill>
          <a:ln w="9525">
            <a:noFill/>
            <a:miter lim="800000"/>
            <a:headEnd/>
            <a:tailEnd/>
          </a:ln>
        </p:spPr>
        <p:txBody>
          <a:bodyPr>
            <a:spAutoFit/>
          </a:bodyPr>
          <a:lstStyle/>
          <a:p>
            <a:pPr>
              <a:spcBef>
                <a:spcPct val="50000"/>
              </a:spcBef>
            </a:pPr>
            <a:r>
              <a:rPr lang="fr-FR" altLang="fr-FR" sz="1800" b="1" u="sng" dirty="0"/>
              <a:t>Variant pathogène présent</a:t>
            </a:r>
          </a:p>
          <a:p>
            <a:pPr>
              <a:spcBef>
                <a:spcPct val="50000"/>
              </a:spcBef>
            </a:pPr>
            <a:r>
              <a:rPr lang="fr-FR" altLang="fr-FR" sz="1800" b="1" dirty="0"/>
              <a:t>Risque liée à la prédisposition familiale</a:t>
            </a:r>
          </a:p>
          <a:p>
            <a:pPr>
              <a:spcBef>
                <a:spcPct val="50000"/>
              </a:spcBef>
            </a:pPr>
            <a:r>
              <a:rPr lang="fr-FR" altLang="fr-FR" sz="1800" b="1" dirty="0"/>
              <a:t>Surveillance particulière</a:t>
            </a:r>
          </a:p>
          <a:p>
            <a:pPr>
              <a:spcBef>
                <a:spcPct val="50000"/>
              </a:spcBef>
            </a:pPr>
            <a:r>
              <a:rPr lang="fr-FR" altLang="fr-FR" sz="1800" b="1" dirty="0"/>
              <a:t>Transmission du risque familial possible à la descendance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53577" t="7864" r="4192" b="6322"/>
          <a:stretch>
            <a:fillRect/>
          </a:stretch>
        </p:blipFill>
        <p:spPr bwMode="auto">
          <a:xfrm>
            <a:off x="1242646" y="179949"/>
            <a:ext cx="9378462" cy="6431867"/>
          </a:xfrm>
          <a:prstGeom prst="rect">
            <a:avLst/>
          </a:prstGeom>
          <a:noFill/>
          <a:ln w="9525">
            <a:noFill/>
            <a:miter lim="800000"/>
            <a:headEnd/>
            <a:tailEnd/>
          </a:ln>
        </p:spPr>
      </p:pic>
      <p:sp>
        <p:nvSpPr>
          <p:cNvPr id="5" name="Ellipse 4"/>
          <p:cNvSpPr/>
          <p:nvPr/>
        </p:nvSpPr>
        <p:spPr>
          <a:xfrm>
            <a:off x="304800" y="0"/>
            <a:ext cx="4454769" cy="3657600"/>
          </a:xfrm>
          <a:prstGeom prst="ellipse">
            <a:avLst/>
          </a:prstGeom>
          <a:noFill/>
          <a:ln w="571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53577" t="8205" r="4423" b="4729"/>
          <a:stretch>
            <a:fillRect/>
          </a:stretch>
        </p:blipFill>
        <p:spPr bwMode="auto">
          <a:xfrm>
            <a:off x="1629508" y="134665"/>
            <a:ext cx="9425354" cy="6594294"/>
          </a:xfrm>
          <a:prstGeom prst="rect">
            <a:avLst/>
          </a:prstGeom>
          <a:noFill/>
          <a:ln w="9525">
            <a:noFill/>
            <a:miter lim="800000"/>
            <a:headEnd/>
            <a:tailEnd/>
          </a:ln>
        </p:spPr>
      </p:pic>
      <p:sp>
        <p:nvSpPr>
          <p:cNvPr id="5" name="Rectangle à coins arrondis 4"/>
          <p:cNvSpPr/>
          <p:nvPr/>
        </p:nvSpPr>
        <p:spPr>
          <a:xfrm>
            <a:off x="1418492" y="187569"/>
            <a:ext cx="3376246" cy="447821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53577" t="7864" r="32240" b="47305"/>
          <a:stretch>
            <a:fillRect/>
          </a:stretch>
        </p:blipFill>
        <p:spPr bwMode="auto">
          <a:xfrm>
            <a:off x="1512278" y="780840"/>
            <a:ext cx="5158155" cy="5502731"/>
          </a:xfrm>
          <a:prstGeom prst="rect">
            <a:avLst/>
          </a:prstGeom>
          <a:noFill/>
          <a:ln w="9525">
            <a:noFill/>
            <a:miter lim="800000"/>
            <a:headEnd/>
            <a:tailEnd/>
          </a:ln>
        </p:spPr>
      </p:pic>
      <p:sp>
        <p:nvSpPr>
          <p:cNvPr id="4" name="Accolade fermante 3"/>
          <p:cNvSpPr/>
          <p:nvPr/>
        </p:nvSpPr>
        <p:spPr>
          <a:xfrm>
            <a:off x="6283569" y="1547446"/>
            <a:ext cx="586154" cy="1547446"/>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 name="Accolade fermante 5"/>
          <p:cNvSpPr/>
          <p:nvPr/>
        </p:nvSpPr>
        <p:spPr>
          <a:xfrm>
            <a:off x="6412523" y="3212124"/>
            <a:ext cx="574431" cy="1324707"/>
          </a:xfrm>
          <a:prstGeom prst="rightBrace">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 name="ZoneTexte 6"/>
          <p:cNvSpPr txBox="1"/>
          <p:nvPr/>
        </p:nvSpPr>
        <p:spPr>
          <a:xfrm>
            <a:off x="6963507" y="1781908"/>
            <a:ext cx="4947138" cy="2677656"/>
          </a:xfrm>
          <a:prstGeom prst="rect">
            <a:avLst/>
          </a:prstGeom>
          <a:noFill/>
        </p:spPr>
        <p:txBody>
          <a:bodyPr wrap="square" rtlCol="0">
            <a:spAutoFit/>
          </a:bodyPr>
          <a:lstStyle/>
          <a:p>
            <a:r>
              <a:rPr lang="fr-FR" sz="2400" dirty="0">
                <a:solidFill>
                  <a:srgbClr val="FF0000"/>
                </a:solidFill>
              </a:rPr>
              <a:t>Syndrome HNPCC </a:t>
            </a:r>
          </a:p>
          <a:p>
            <a:r>
              <a:rPr lang="fr-FR" sz="2400" dirty="0">
                <a:solidFill>
                  <a:srgbClr val="FF0000"/>
                </a:solidFill>
              </a:rPr>
              <a:t>ou syndrome de Lynch</a:t>
            </a:r>
          </a:p>
          <a:p>
            <a:endParaRPr lang="fr-FR" sz="2400" dirty="0">
              <a:solidFill>
                <a:srgbClr val="FF0000"/>
              </a:solidFill>
            </a:endParaRPr>
          </a:p>
          <a:p>
            <a:endParaRPr lang="fr-FR" sz="2400" dirty="0">
              <a:solidFill>
                <a:srgbClr val="FF0000"/>
              </a:solidFill>
            </a:endParaRPr>
          </a:p>
          <a:p>
            <a:endParaRPr lang="fr-FR" sz="2400" dirty="0">
              <a:solidFill>
                <a:srgbClr val="FF0000"/>
              </a:solidFill>
            </a:endParaRPr>
          </a:p>
          <a:p>
            <a:r>
              <a:rPr lang="fr-FR" sz="2400" dirty="0" err="1">
                <a:solidFill>
                  <a:srgbClr val="00B050"/>
                </a:solidFill>
              </a:rPr>
              <a:t>Léiomyomatose</a:t>
            </a:r>
            <a:r>
              <a:rPr lang="fr-FR" sz="2400" dirty="0">
                <a:solidFill>
                  <a:srgbClr val="00B050"/>
                </a:solidFill>
              </a:rPr>
              <a:t> </a:t>
            </a:r>
            <a:r>
              <a:rPr lang="fr-FR" sz="2400" dirty="0" err="1">
                <a:solidFill>
                  <a:srgbClr val="00B050"/>
                </a:solidFill>
              </a:rPr>
              <a:t>cutanéo</a:t>
            </a:r>
            <a:r>
              <a:rPr lang="fr-FR" sz="2400" dirty="0">
                <a:solidFill>
                  <a:srgbClr val="00B050"/>
                </a:solidFill>
              </a:rPr>
              <a:t>-utérine,</a:t>
            </a:r>
          </a:p>
          <a:p>
            <a:r>
              <a:rPr lang="fr-FR" sz="2400" dirty="0">
                <a:solidFill>
                  <a:srgbClr val="00B050"/>
                </a:solidFill>
              </a:rPr>
              <a:t>   </a:t>
            </a:r>
            <a:r>
              <a:rPr lang="fr-FR" sz="2000" dirty="0">
                <a:solidFill>
                  <a:srgbClr val="00B050"/>
                </a:solidFill>
              </a:rPr>
              <a:t>Syndrome de </a:t>
            </a:r>
            <a:r>
              <a:rPr lang="fr-FR" sz="2000" dirty="0" err="1">
                <a:solidFill>
                  <a:srgbClr val="00B050"/>
                </a:solidFill>
              </a:rPr>
              <a:t>Cowden</a:t>
            </a:r>
            <a:endParaRPr lang="fr-FR" sz="2000" dirty="0">
              <a:solidFill>
                <a:srgbClr val="00B050"/>
              </a:solidFill>
            </a:endParaRPr>
          </a:p>
        </p:txBody>
      </p:sp>
      <p:sp>
        <p:nvSpPr>
          <p:cNvPr id="8" name="ZoneTexte 7"/>
          <p:cNvSpPr txBox="1"/>
          <p:nvPr/>
        </p:nvSpPr>
        <p:spPr>
          <a:xfrm>
            <a:off x="6459415" y="5163741"/>
            <a:ext cx="5873262" cy="1477328"/>
          </a:xfrm>
          <a:prstGeom prst="rect">
            <a:avLst/>
          </a:prstGeom>
          <a:noFill/>
        </p:spPr>
        <p:txBody>
          <a:bodyPr wrap="square" rtlCol="0">
            <a:spAutoFit/>
          </a:bodyPr>
          <a:lstStyle/>
          <a:p>
            <a:r>
              <a:rPr lang="fr-FR" altLang="fr-FR" sz="1200" dirty="0">
                <a:latin typeface="Arial" charset="0"/>
                <a:cs typeface="Arial" charset="0"/>
              </a:rPr>
              <a:t>Etude </a:t>
            </a:r>
            <a:r>
              <a:rPr lang="fr-FR" altLang="fr-FR" sz="1200" dirty="0" err="1">
                <a:latin typeface="Arial" charset="0"/>
                <a:cs typeface="Arial" charset="0"/>
              </a:rPr>
              <a:t>immunohistochimique</a:t>
            </a:r>
            <a:r>
              <a:rPr lang="fr-FR" altLang="fr-FR" sz="1200" dirty="0">
                <a:latin typeface="Arial" charset="0"/>
                <a:cs typeface="Arial" charset="0"/>
              </a:rPr>
              <a:t> avec anticorps anti MLH1, MSH2, MSH6, PMS2 </a:t>
            </a:r>
          </a:p>
          <a:p>
            <a:r>
              <a:rPr lang="fr-FR" altLang="fr-FR" sz="1200" dirty="0">
                <a:latin typeface="Arial" charset="0"/>
                <a:cs typeface="Arial" charset="0"/>
              </a:rPr>
              <a:t>	Perte d’expression souvent couplée  MLH1+ PMS2 ou MSH2+MSH6</a:t>
            </a:r>
          </a:p>
          <a:p>
            <a:endParaRPr lang="fr-FR" altLang="fr-FR" sz="1200" dirty="0">
              <a:latin typeface="Arial" charset="0"/>
              <a:cs typeface="Arial" charset="0"/>
            </a:endParaRPr>
          </a:p>
          <a:p>
            <a:r>
              <a:rPr lang="fr-FR" altLang="fr-FR" sz="1200" dirty="0">
                <a:latin typeface="Arial" charset="0"/>
                <a:cs typeface="Arial" charset="0"/>
              </a:rPr>
              <a:t>En cas de perte d’expression MLH1/PMS2, et peu d’autre signes évocateurs de syndrome HNPCC éliminer une </a:t>
            </a:r>
            <a:r>
              <a:rPr lang="fr-FR" altLang="fr-FR" sz="1200" dirty="0" err="1">
                <a:latin typeface="Arial" charset="0"/>
                <a:cs typeface="Arial" charset="0"/>
              </a:rPr>
              <a:t>hyperméthylation</a:t>
            </a:r>
            <a:r>
              <a:rPr lang="fr-FR" altLang="fr-FR" sz="1200" dirty="0">
                <a:latin typeface="Arial" charset="0"/>
                <a:cs typeface="Arial" charset="0"/>
              </a:rPr>
              <a:t> somatique  de MLH1 (+mutation de BRAF)</a:t>
            </a:r>
          </a:p>
          <a:p>
            <a:endParaRPr lang="fr-FR" dirty="0"/>
          </a:p>
        </p:txBody>
      </p:sp>
      <p:cxnSp>
        <p:nvCxnSpPr>
          <p:cNvPr id="10" name="Connecteur droit avec flèche 9"/>
          <p:cNvCxnSpPr/>
          <p:nvPr/>
        </p:nvCxnSpPr>
        <p:spPr>
          <a:xfrm flipV="1">
            <a:off x="5146431" y="5662246"/>
            <a:ext cx="1184031" cy="117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9"/>
          <p:cNvSpPr>
            <a:spLocks noChangeArrowheads="1"/>
          </p:cNvSpPr>
          <p:nvPr/>
        </p:nvSpPr>
        <p:spPr bwMode="auto">
          <a:xfrm>
            <a:off x="406400" y="1600200"/>
            <a:ext cx="8128000" cy="1219200"/>
          </a:xfrm>
          <a:prstGeom prst="rect">
            <a:avLst/>
          </a:prstGeom>
          <a:noFill/>
          <a:ln w="38100">
            <a:solidFill>
              <a:srgbClr val="0066FF"/>
            </a:solidFill>
            <a:miter lim="800000"/>
            <a:headEnd/>
            <a:tailEnd/>
          </a:ln>
        </p:spPr>
        <p:txBody>
          <a:bodyPr wrap="none" anchor="ctr"/>
          <a:lstStyle/>
          <a:p>
            <a:endParaRPr lang="fr-FR" altLang="fr-FR"/>
          </a:p>
        </p:txBody>
      </p:sp>
      <p:sp>
        <p:nvSpPr>
          <p:cNvPr id="20483" name="Rectangle 2"/>
          <p:cNvSpPr>
            <a:spLocks noGrp="1" noChangeArrowheads="1"/>
          </p:cNvSpPr>
          <p:nvPr>
            <p:ph type="title"/>
          </p:nvPr>
        </p:nvSpPr>
        <p:spPr>
          <a:xfrm>
            <a:off x="902677" y="492369"/>
            <a:ext cx="10363200" cy="1143000"/>
          </a:xfrm>
        </p:spPr>
        <p:txBody>
          <a:bodyPr/>
          <a:lstStyle/>
          <a:p>
            <a:pPr eaLnBrk="1" hangingPunct="1">
              <a:lnSpc>
                <a:spcPct val="70000"/>
              </a:lnSpc>
            </a:pPr>
            <a:r>
              <a:rPr lang="fr-FR" altLang="fr-FR" sz="3200" b="1" i="1" dirty="0">
                <a:solidFill>
                  <a:srgbClr val="FF5050"/>
                </a:solidFill>
                <a:latin typeface="Arial" pitchFamily="34" charset="0"/>
                <a:cs typeface="Arial" pitchFamily="34" charset="0"/>
              </a:rPr>
              <a:t>Syndrome de LYNCH = HNPCC  </a:t>
            </a:r>
            <a:r>
              <a:rPr lang="fr-FR" altLang="fr-FR" sz="2400" b="1" i="1" dirty="0">
                <a:solidFill>
                  <a:srgbClr val="FF5050"/>
                </a:solidFill>
                <a:latin typeface="Arial" pitchFamily="34" charset="0"/>
                <a:cs typeface="Arial" pitchFamily="34" charset="0"/>
              </a:rPr>
              <a:t>1/8000</a:t>
            </a:r>
            <a:br>
              <a:rPr lang="fr-FR" altLang="fr-FR" b="1" i="1" dirty="0">
                <a:solidFill>
                  <a:srgbClr val="FF5050"/>
                </a:solidFill>
                <a:latin typeface="Arial" pitchFamily="34" charset="0"/>
                <a:cs typeface="Arial" pitchFamily="34" charset="0"/>
              </a:rPr>
            </a:br>
            <a:r>
              <a:rPr lang="fr-FR" altLang="fr-FR" b="1" i="1" dirty="0">
                <a:solidFill>
                  <a:srgbClr val="FF5050"/>
                </a:solidFill>
                <a:latin typeface="Arial" pitchFamily="34" charset="0"/>
                <a:cs typeface="Arial" pitchFamily="34" charset="0"/>
              </a:rPr>
              <a:t> </a:t>
            </a:r>
            <a:r>
              <a:rPr lang="en-GB" altLang="fr-FR" sz="2400" b="1" i="1" dirty="0">
                <a:solidFill>
                  <a:srgbClr val="FF5050"/>
                </a:solidFill>
                <a:latin typeface="Arial" pitchFamily="34" charset="0"/>
                <a:cs typeface="Arial" pitchFamily="34" charset="0"/>
              </a:rPr>
              <a:t>Hereditary Non </a:t>
            </a:r>
            <a:r>
              <a:rPr lang="en-GB" altLang="fr-FR" sz="2400" b="1" i="1" dirty="0" err="1">
                <a:solidFill>
                  <a:srgbClr val="FF5050"/>
                </a:solidFill>
                <a:latin typeface="Arial" pitchFamily="34" charset="0"/>
                <a:cs typeface="Arial" pitchFamily="34" charset="0"/>
              </a:rPr>
              <a:t>Polyposis</a:t>
            </a:r>
            <a:r>
              <a:rPr lang="en-GB" altLang="fr-FR" sz="2400" b="1" i="1" dirty="0">
                <a:solidFill>
                  <a:srgbClr val="FF5050"/>
                </a:solidFill>
                <a:latin typeface="Arial" pitchFamily="34" charset="0"/>
                <a:cs typeface="Arial" pitchFamily="34" charset="0"/>
              </a:rPr>
              <a:t> Cancer Colorectal</a:t>
            </a:r>
            <a:endParaRPr lang="fr-FR" altLang="fr-FR" sz="2400" b="1" i="1" dirty="0">
              <a:solidFill>
                <a:srgbClr val="FF5050"/>
              </a:solidFill>
              <a:latin typeface="Arial" pitchFamily="34" charset="0"/>
              <a:cs typeface="Arial" pitchFamily="34" charset="0"/>
            </a:endParaRPr>
          </a:p>
        </p:txBody>
      </p:sp>
      <p:sp>
        <p:nvSpPr>
          <p:cNvPr id="20484" name="Rectangle 3"/>
          <p:cNvSpPr>
            <a:spLocks noGrp="1" noChangeArrowheads="1"/>
          </p:cNvSpPr>
          <p:nvPr>
            <p:ph type="body" idx="1"/>
          </p:nvPr>
        </p:nvSpPr>
        <p:spPr>
          <a:xfrm>
            <a:off x="914400" y="1905000"/>
            <a:ext cx="10363200" cy="4114800"/>
          </a:xfrm>
        </p:spPr>
        <p:txBody>
          <a:bodyPr/>
          <a:lstStyle/>
          <a:p>
            <a:pPr eaLnBrk="1" hangingPunct="1">
              <a:buFontTx/>
              <a:buNone/>
            </a:pPr>
            <a:endParaRPr lang="fr-FR" altLang="fr-FR" sz="2400" b="1">
              <a:solidFill>
                <a:schemeClr val="accent1"/>
              </a:solidFill>
              <a:latin typeface="Arial" charset="0"/>
              <a:cs typeface="Times New Roman" pitchFamily="18" charset="0"/>
            </a:endParaRPr>
          </a:p>
          <a:p>
            <a:pPr eaLnBrk="1" hangingPunct="1">
              <a:buFontTx/>
              <a:buNone/>
            </a:pPr>
            <a:r>
              <a:rPr lang="fr-FR" altLang="fr-FR" sz="2400" b="1">
                <a:latin typeface="Arial" charset="0"/>
                <a:cs typeface="Times New Roman" pitchFamily="18" charset="0"/>
              </a:rPr>
              <a:t> </a:t>
            </a:r>
            <a:endParaRPr lang="fr-FR" altLang="fr-FR" sz="1600" b="1">
              <a:latin typeface="Arial" charset="0"/>
            </a:endParaRPr>
          </a:p>
        </p:txBody>
      </p:sp>
      <p:sp>
        <p:nvSpPr>
          <p:cNvPr id="20485" name="Rectangle 4"/>
          <p:cNvSpPr>
            <a:spLocks noGrp="1" noChangeArrowheads="1"/>
          </p:cNvSpPr>
          <p:nvPr>
            <p:ph type="body" sz="half" idx="4294967295"/>
          </p:nvPr>
        </p:nvSpPr>
        <p:spPr>
          <a:xfrm>
            <a:off x="508000" y="1676400"/>
            <a:ext cx="11684000" cy="4800600"/>
          </a:xfrm>
        </p:spPr>
        <p:txBody>
          <a:bodyPr>
            <a:normAutofit fontScale="92500" lnSpcReduction="20000"/>
          </a:bodyPr>
          <a:lstStyle/>
          <a:p>
            <a:pPr eaLnBrk="1" hangingPunct="1">
              <a:lnSpc>
                <a:spcPct val="90000"/>
              </a:lnSpc>
              <a:buFontTx/>
              <a:buNone/>
            </a:pPr>
            <a:r>
              <a:rPr lang="fr-FR" altLang="fr-FR" sz="2000" b="1" u="sng" dirty="0">
                <a:latin typeface="Arial" charset="0"/>
                <a:cs typeface="Times New Roman" pitchFamily="18" charset="0"/>
              </a:rPr>
              <a:t>définition</a:t>
            </a:r>
            <a:r>
              <a:rPr lang="fr-FR" altLang="fr-FR" sz="2000" b="1" dirty="0">
                <a:latin typeface="Arial" charset="0"/>
                <a:cs typeface="Times New Roman" pitchFamily="18" charset="0"/>
              </a:rPr>
              <a:t>= 3 sujets atteints</a:t>
            </a:r>
          </a:p>
          <a:p>
            <a:pPr eaLnBrk="1" hangingPunct="1">
              <a:lnSpc>
                <a:spcPct val="90000"/>
              </a:lnSpc>
              <a:buFontTx/>
              <a:buNone/>
            </a:pPr>
            <a:r>
              <a:rPr lang="fr-FR" altLang="fr-FR" sz="2000" b="1" dirty="0">
                <a:latin typeface="Arial" charset="0"/>
                <a:cs typeface="Times New Roman" pitchFamily="18" charset="0"/>
              </a:rPr>
              <a:t>		    parents au 1° degré, sur 2 générations</a:t>
            </a:r>
          </a:p>
          <a:p>
            <a:pPr eaLnBrk="1" hangingPunct="1">
              <a:lnSpc>
                <a:spcPct val="90000"/>
              </a:lnSpc>
              <a:buFontTx/>
              <a:buNone/>
            </a:pPr>
            <a:r>
              <a:rPr lang="fr-FR" altLang="fr-FR" sz="2000" b="1" dirty="0">
                <a:latin typeface="Arial" charset="0"/>
                <a:cs typeface="Times New Roman" pitchFamily="18" charset="0"/>
              </a:rPr>
              <a:t>		   1 cancer diagnostiqué &lt; 50 ans</a:t>
            </a:r>
          </a:p>
          <a:p>
            <a:pPr eaLnBrk="1" hangingPunct="1">
              <a:lnSpc>
                <a:spcPct val="90000"/>
              </a:lnSpc>
              <a:buFontTx/>
              <a:buNone/>
            </a:pPr>
            <a:endParaRPr lang="fr-FR" altLang="fr-FR" sz="2000" b="1" dirty="0">
              <a:latin typeface="Arial" charset="0"/>
              <a:cs typeface="Times New Roman" pitchFamily="18" charset="0"/>
            </a:endParaRPr>
          </a:p>
          <a:p>
            <a:pPr eaLnBrk="1" hangingPunct="1">
              <a:lnSpc>
                <a:spcPct val="90000"/>
              </a:lnSpc>
              <a:buFontTx/>
              <a:buNone/>
            </a:pPr>
            <a:r>
              <a:rPr lang="fr-FR" altLang="fr-FR" sz="2000" b="1" dirty="0">
                <a:solidFill>
                  <a:srgbClr val="FF0000"/>
                </a:solidFill>
                <a:latin typeface="Arial" charset="0"/>
                <a:cs typeface="Times New Roman" pitchFamily="18" charset="0"/>
              </a:rPr>
              <a:t>Cancer du colon (90%): </a:t>
            </a:r>
            <a:r>
              <a:rPr lang="fr-FR" altLang="fr-FR" sz="2000" b="1" dirty="0">
                <a:latin typeface="Arial" charset="0"/>
                <a:cs typeface="Times New Roman" pitchFamily="18" charset="0"/>
              </a:rPr>
              <a:t>colon droit, </a:t>
            </a:r>
            <a:r>
              <a:rPr lang="fr-FR" altLang="fr-FR" sz="2000" b="1" dirty="0" err="1">
                <a:latin typeface="Arial" charset="0"/>
                <a:cs typeface="Times New Roman" pitchFamily="18" charset="0"/>
              </a:rPr>
              <a:t>mucineux</a:t>
            </a:r>
            <a:r>
              <a:rPr lang="fr-FR" altLang="fr-FR" sz="2000" b="1" dirty="0">
                <a:latin typeface="Arial" charset="0"/>
                <a:cs typeface="Times New Roman" pitchFamily="18" charset="0"/>
              </a:rPr>
              <a:t>, inflammatoire</a:t>
            </a:r>
          </a:p>
          <a:p>
            <a:pPr eaLnBrk="1" hangingPunct="1">
              <a:lnSpc>
                <a:spcPct val="90000"/>
              </a:lnSpc>
              <a:buFontTx/>
              <a:buNone/>
            </a:pPr>
            <a:r>
              <a:rPr lang="fr-FR" altLang="fr-FR" sz="2000" b="1" dirty="0">
                <a:latin typeface="Arial" charset="0"/>
                <a:cs typeface="Times New Roman" pitchFamily="18" charset="0"/>
              </a:rPr>
              <a:t>				polypes </a:t>
            </a:r>
            <a:r>
              <a:rPr lang="fr-FR" altLang="fr-FR" sz="2000" b="1" dirty="0" err="1">
                <a:latin typeface="Arial" charset="0"/>
                <a:cs typeface="Times New Roman" pitchFamily="18" charset="0"/>
              </a:rPr>
              <a:t>adénomateux</a:t>
            </a:r>
            <a:r>
              <a:rPr lang="fr-FR" altLang="fr-FR" sz="2000" b="1" dirty="0">
                <a:latin typeface="Arial" charset="0"/>
                <a:cs typeface="Times New Roman" pitchFamily="18" charset="0"/>
              </a:rPr>
              <a:t> et/ou hyperplasiques</a:t>
            </a:r>
          </a:p>
          <a:p>
            <a:pPr eaLnBrk="1" hangingPunct="1">
              <a:lnSpc>
                <a:spcPct val="90000"/>
              </a:lnSpc>
              <a:buFontTx/>
              <a:buNone/>
            </a:pPr>
            <a:endParaRPr lang="fr-FR" altLang="fr-FR" sz="2000" b="1" dirty="0">
              <a:latin typeface="Arial" charset="0"/>
              <a:cs typeface="Times New Roman" pitchFamily="18" charset="0"/>
            </a:endParaRPr>
          </a:p>
          <a:p>
            <a:pPr eaLnBrk="1" hangingPunct="1">
              <a:lnSpc>
                <a:spcPct val="90000"/>
              </a:lnSpc>
              <a:buFontTx/>
              <a:buNone/>
            </a:pPr>
            <a:r>
              <a:rPr lang="fr-FR" altLang="fr-FR" sz="2000" b="1" dirty="0">
                <a:solidFill>
                  <a:srgbClr val="FF0000"/>
                </a:solidFill>
                <a:latin typeface="Arial" charset="0"/>
                <a:cs typeface="Times New Roman" pitchFamily="18" charset="0"/>
              </a:rPr>
              <a:t>Cancer de l’</a:t>
            </a:r>
            <a:r>
              <a:rPr lang="fr-FR" altLang="fr-FR" sz="2000" b="1" dirty="0" err="1">
                <a:solidFill>
                  <a:srgbClr val="FF0000"/>
                </a:solidFill>
                <a:latin typeface="Arial" charset="0"/>
                <a:cs typeface="Times New Roman" pitchFamily="18" charset="0"/>
              </a:rPr>
              <a:t>endométre</a:t>
            </a:r>
            <a:r>
              <a:rPr lang="fr-FR" altLang="fr-FR" sz="2000" b="1" dirty="0">
                <a:solidFill>
                  <a:srgbClr val="FF0000"/>
                </a:solidFill>
                <a:latin typeface="Arial" charset="0"/>
                <a:cs typeface="Times New Roman" pitchFamily="18" charset="0"/>
              </a:rPr>
              <a:t>: 40%</a:t>
            </a:r>
          </a:p>
          <a:p>
            <a:pPr eaLnBrk="1" hangingPunct="1">
              <a:lnSpc>
                <a:spcPct val="90000"/>
              </a:lnSpc>
              <a:buFontTx/>
              <a:buNone/>
            </a:pPr>
            <a:endParaRPr lang="fr-FR" altLang="fr-FR" sz="2000" b="1" dirty="0">
              <a:latin typeface="Arial" charset="0"/>
              <a:cs typeface="Times New Roman" pitchFamily="18" charset="0"/>
            </a:endParaRPr>
          </a:p>
          <a:p>
            <a:pPr eaLnBrk="1" hangingPunct="1">
              <a:lnSpc>
                <a:spcPct val="90000"/>
              </a:lnSpc>
              <a:buFontTx/>
              <a:buNone/>
            </a:pPr>
            <a:r>
              <a:rPr lang="fr-FR" altLang="fr-FR" sz="2000" b="1" dirty="0">
                <a:latin typeface="Arial" charset="0"/>
                <a:cs typeface="Times New Roman" pitchFamily="18" charset="0"/>
              </a:rPr>
              <a:t>Autres localisations cancéreuses:	</a:t>
            </a:r>
            <a:r>
              <a:rPr lang="fr-FR" altLang="fr-FR" sz="2000" b="1" dirty="0">
                <a:solidFill>
                  <a:schemeClr val="accent2"/>
                </a:solidFill>
                <a:latin typeface="Arial" charset="0"/>
                <a:cs typeface="Times New Roman" pitchFamily="18" charset="0"/>
              </a:rPr>
              <a:t>Estomac (9%)</a:t>
            </a:r>
          </a:p>
          <a:p>
            <a:pPr eaLnBrk="1" hangingPunct="1">
              <a:lnSpc>
                <a:spcPct val="90000"/>
              </a:lnSpc>
              <a:buFontTx/>
              <a:buNone/>
            </a:pPr>
            <a:r>
              <a:rPr lang="fr-FR" altLang="fr-FR" sz="2000" b="1" dirty="0">
                <a:latin typeface="Arial" charset="0"/>
                <a:cs typeface="Times New Roman" pitchFamily="18" charset="0"/>
              </a:rPr>
              <a:t>						Intestin grêle (1%)</a:t>
            </a:r>
          </a:p>
          <a:p>
            <a:pPr eaLnBrk="1" hangingPunct="1">
              <a:lnSpc>
                <a:spcPct val="90000"/>
              </a:lnSpc>
              <a:buFontTx/>
              <a:buNone/>
            </a:pPr>
            <a:r>
              <a:rPr lang="fr-FR" altLang="fr-FR" sz="2000" b="1" dirty="0">
                <a:latin typeface="Arial" charset="0"/>
                <a:cs typeface="Times New Roman" pitchFamily="18" charset="0"/>
              </a:rPr>
              <a:t>						</a:t>
            </a:r>
            <a:r>
              <a:rPr lang="fr-FR" altLang="fr-FR" sz="2000" b="1" dirty="0">
                <a:solidFill>
                  <a:schemeClr val="accent2"/>
                </a:solidFill>
                <a:latin typeface="Arial" charset="0"/>
                <a:cs typeface="Times New Roman" pitchFamily="18" charset="0"/>
              </a:rPr>
              <a:t>Voies biliaires (&lt;10%)</a:t>
            </a:r>
          </a:p>
          <a:p>
            <a:pPr eaLnBrk="1" hangingPunct="1">
              <a:lnSpc>
                <a:spcPct val="90000"/>
              </a:lnSpc>
              <a:buFontTx/>
              <a:buNone/>
            </a:pPr>
            <a:r>
              <a:rPr lang="fr-FR" altLang="fr-FR" sz="2000" b="1" dirty="0">
                <a:latin typeface="Arial" charset="0"/>
                <a:cs typeface="Times New Roman" pitchFamily="18" charset="0"/>
              </a:rPr>
              <a:t>						</a:t>
            </a:r>
            <a:r>
              <a:rPr lang="fr-FR" altLang="fr-FR" sz="2000" b="1" dirty="0">
                <a:solidFill>
                  <a:schemeClr val="accent2"/>
                </a:solidFill>
                <a:latin typeface="Arial" charset="0"/>
                <a:cs typeface="Times New Roman" pitchFamily="18" charset="0"/>
              </a:rPr>
              <a:t>Voies excrétrices urinaires (8%)</a:t>
            </a:r>
          </a:p>
          <a:p>
            <a:pPr eaLnBrk="1" hangingPunct="1">
              <a:lnSpc>
                <a:spcPct val="90000"/>
              </a:lnSpc>
              <a:buFontTx/>
              <a:buNone/>
            </a:pPr>
            <a:r>
              <a:rPr lang="fr-FR" altLang="fr-FR" sz="2000" b="1" dirty="0">
                <a:latin typeface="Arial" charset="0"/>
                <a:cs typeface="Times New Roman" pitchFamily="18" charset="0"/>
              </a:rPr>
              <a:t>						</a:t>
            </a:r>
            <a:r>
              <a:rPr lang="fr-FR" altLang="fr-FR" sz="2000" b="1" dirty="0">
                <a:solidFill>
                  <a:srgbClr val="FF0000"/>
                </a:solidFill>
                <a:latin typeface="Arial" charset="0"/>
                <a:cs typeface="Times New Roman" pitchFamily="18" charset="0"/>
              </a:rPr>
              <a:t>Ovaires (10%)</a:t>
            </a:r>
            <a:endParaRPr lang="fr-FR" altLang="fr-FR" sz="2000" dirty="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12694" y="494812"/>
            <a:ext cx="10363200" cy="720725"/>
          </a:xfrm>
        </p:spPr>
        <p:txBody>
          <a:bodyPr/>
          <a:lstStyle/>
          <a:p>
            <a:pPr eaLnBrk="1" hangingPunct="1"/>
            <a:r>
              <a:rPr lang="fr-FR" altLang="fr-FR" sz="3600" b="1" dirty="0">
                <a:solidFill>
                  <a:srgbClr val="FF5050"/>
                </a:solidFill>
                <a:latin typeface="Arial" charset="0"/>
              </a:rPr>
              <a:t>HNPCC : GENETIQUE</a:t>
            </a:r>
          </a:p>
        </p:txBody>
      </p:sp>
      <p:sp>
        <p:nvSpPr>
          <p:cNvPr id="21507" name="Rectangle 3"/>
          <p:cNvSpPr>
            <a:spLocks noGrp="1" noChangeArrowheads="1"/>
          </p:cNvSpPr>
          <p:nvPr>
            <p:ph type="body" sz="half" idx="1"/>
          </p:nvPr>
        </p:nvSpPr>
        <p:spPr>
          <a:xfrm>
            <a:off x="984738" y="1341439"/>
            <a:ext cx="10796954" cy="4968875"/>
          </a:xfrm>
        </p:spPr>
        <p:txBody>
          <a:bodyPr>
            <a:normAutofit fontScale="55000" lnSpcReduction="20000"/>
          </a:bodyPr>
          <a:lstStyle/>
          <a:p>
            <a:pPr algn="ctr" eaLnBrk="1" hangingPunct="1">
              <a:lnSpc>
                <a:spcPct val="80000"/>
              </a:lnSpc>
              <a:buFontTx/>
              <a:buNone/>
            </a:pPr>
            <a:r>
              <a:rPr lang="fr-FR" altLang="fr-FR" sz="2900" b="1" dirty="0">
                <a:solidFill>
                  <a:srgbClr val="FF0000"/>
                </a:solidFill>
                <a:latin typeface="Arial" charset="0"/>
                <a:cs typeface="Times New Roman" pitchFamily="18" charset="0"/>
              </a:rPr>
              <a:t>Transmission autosomique dominante, 4 gènes principaux, gènes suppresseurs</a:t>
            </a:r>
          </a:p>
          <a:p>
            <a:pPr eaLnBrk="1" hangingPunct="1">
              <a:lnSpc>
                <a:spcPct val="80000"/>
              </a:lnSpc>
              <a:buFontTx/>
              <a:buNone/>
            </a:pPr>
            <a:r>
              <a:rPr lang="fr-FR" altLang="fr-FR" sz="1200" b="1" dirty="0">
                <a:latin typeface="Arial" charset="0"/>
                <a:cs typeface="Times New Roman" pitchFamily="18" charset="0"/>
              </a:rPr>
              <a:t> </a:t>
            </a:r>
          </a:p>
          <a:p>
            <a:pPr eaLnBrk="1" hangingPunct="1">
              <a:lnSpc>
                <a:spcPct val="80000"/>
              </a:lnSpc>
              <a:buFontTx/>
              <a:buNone/>
            </a:pPr>
            <a:endParaRPr lang="fr-FR" altLang="fr-FR" sz="1200" b="1" dirty="0">
              <a:latin typeface="Arial" charset="0"/>
              <a:cs typeface="Times New Roman" pitchFamily="18" charset="0"/>
            </a:endParaRPr>
          </a:p>
          <a:p>
            <a:pPr eaLnBrk="1" hangingPunct="1">
              <a:lnSpc>
                <a:spcPct val="80000"/>
              </a:lnSpc>
              <a:buFontTx/>
              <a:buNone/>
            </a:pPr>
            <a:r>
              <a:rPr lang="fr-FR" altLang="fr-FR" sz="2500" b="1" u="sng" dirty="0">
                <a:latin typeface="Arial" charset="0"/>
                <a:cs typeface="Times New Roman" pitchFamily="18" charset="0"/>
              </a:rPr>
              <a:t>Gène	Localisation    Fréquence	CLINIQUE  </a:t>
            </a:r>
            <a:endParaRPr lang="fr-FR" altLang="fr-FR" sz="2500" b="1" dirty="0">
              <a:solidFill>
                <a:schemeClr val="accent1"/>
              </a:solidFill>
              <a:latin typeface="Arial" charset="0"/>
              <a:cs typeface="Times New Roman" pitchFamily="18" charset="0"/>
            </a:endParaRPr>
          </a:p>
          <a:p>
            <a:pPr eaLnBrk="1" hangingPunct="1">
              <a:lnSpc>
                <a:spcPct val="80000"/>
              </a:lnSpc>
              <a:spcBef>
                <a:spcPct val="0"/>
              </a:spcBef>
              <a:buFontTx/>
              <a:buNone/>
            </a:pPr>
            <a:endParaRPr lang="fr-FR" altLang="fr-FR" sz="2500" b="1" dirty="0">
              <a:solidFill>
                <a:schemeClr val="accent1"/>
              </a:solidFill>
              <a:latin typeface="Arial" charset="0"/>
              <a:cs typeface="Times New Roman" pitchFamily="18" charset="0"/>
            </a:endParaRPr>
          </a:p>
          <a:p>
            <a:pPr eaLnBrk="1" hangingPunct="1">
              <a:lnSpc>
                <a:spcPct val="80000"/>
              </a:lnSpc>
              <a:spcBef>
                <a:spcPct val="0"/>
              </a:spcBef>
              <a:buFontTx/>
              <a:buNone/>
            </a:pPr>
            <a:r>
              <a:rPr lang="fr-FR" altLang="fr-FR" sz="2500" b="1" i="1" dirty="0">
                <a:solidFill>
                  <a:schemeClr val="accent1"/>
                </a:solidFill>
                <a:latin typeface="Arial" charset="0"/>
                <a:cs typeface="Times New Roman" pitchFamily="18" charset="0"/>
              </a:rPr>
              <a:t>hMSH2</a:t>
            </a:r>
            <a:r>
              <a:rPr lang="fr-FR" altLang="fr-FR" sz="2500" b="1" dirty="0">
                <a:solidFill>
                  <a:schemeClr val="accent1"/>
                </a:solidFill>
                <a:latin typeface="Arial" charset="0"/>
                <a:cs typeface="Times New Roman" pitchFamily="18" charset="0"/>
              </a:rPr>
              <a:t>	2p21-22		42%</a:t>
            </a:r>
            <a:r>
              <a:rPr lang="fr-FR" altLang="fr-FR" sz="2500" b="1" dirty="0">
                <a:latin typeface="Arial" charset="0"/>
                <a:cs typeface="Times New Roman" pitchFamily="18" charset="0"/>
              </a:rPr>
              <a:t> 	</a:t>
            </a:r>
            <a:r>
              <a:rPr lang="fr-FR" altLang="fr-FR" sz="2500" b="1" dirty="0">
                <a:solidFill>
                  <a:srgbClr val="00CC99"/>
                </a:solidFill>
                <a:latin typeface="Arial" charset="0"/>
                <a:cs typeface="Times New Roman" pitchFamily="18" charset="0"/>
              </a:rPr>
              <a:t>HNPCC typique</a:t>
            </a:r>
            <a:r>
              <a:rPr lang="fr-FR" altLang="fr-FR" sz="2500" b="1" dirty="0">
                <a:latin typeface="Arial" charset="0"/>
                <a:cs typeface="Times New Roman" pitchFamily="18" charset="0"/>
              </a:rPr>
              <a:t>   tumeurs des voies urinaires, tumeur cutanées	</a:t>
            </a:r>
            <a:endParaRPr lang="fr-FR" altLang="fr-FR" sz="2500" dirty="0">
              <a:latin typeface="Arial" charset="0"/>
              <a:cs typeface="Times New Roman" pitchFamily="18" charset="0"/>
            </a:endParaRPr>
          </a:p>
          <a:p>
            <a:pPr eaLnBrk="1" hangingPunct="1">
              <a:lnSpc>
                <a:spcPct val="80000"/>
              </a:lnSpc>
              <a:spcBef>
                <a:spcPct val="0"/>
              </a:spcBef>
              <a:buFontTx/>
              <a:buNone/>
            </a:pPr>
            <a:r>
              <a:rPr lang="fr-FR" altLang="fr-FR" sz="2500" dirty="0">
                <a:latin typeface="Arial" charset="0"/>
                <a:cs typeface="Times New Roman" pitchFamily="18" charset="0"/>
              </a:rPr>
              <a:t>										 		    	</a:t>
            </a:r>
          </a:p>
          <a:p>
            <a:pPr eaLnBrk="1" hangingPunct="1">
              <a:lnSpc>
                <a:spcPct val="80000"/>
              </a:lnSpc>
              <a:spcBef>
                <a:spcPct val="0"/>
              </a:spcBef>
              <a:buFontTx/>
              <a:buNone/>
            </a:pPr>
            <a:r>
              <a:rPr lang="fr-FR" altLang="fr-FR" sz="2500" dirty="0">
                <a:latin typeface="Arial" charset="0"/>
                <a:cs typeface="Times New Roman" pitchFamily="18" charset="0"/>
              </a:rPr>
              <a:t>							</a:t>
            </a:r>
          </a:p>
          <a:p>
            <a:pPr eaLnBrk="1" hangingPunct="1">
              <a:lnSpc>
                <a:spcPct val="80000"/>
              </a:lnSpc>
              <a:buFontTx/>
              <a:buNone/>
            </a:pPr>
            <a:endParaRPr lang="fr-FR" altLang="fr-FR" sz="2500" dirty="0">
              <a:latin typeface="Arial" charset="0"/>
              <a:cs typeface="Times New Roman" pitchFamily="18" charset="0"/>
            </a:endParaRPr>
          </a:p>
          <a:p>
            <a:pPr eaLnBrk="1" hangingPunct="1">
              <a:lnSpc>
                <a:spcPct val="80000"/>
              </a:lnSpc>
              <a:buFontTx/>
              <a:buNone/>
            </a:pPr>
            <a:r>
              <a:rPr lang="fr-FR" altLang="fr-FR" sz="2500" b="1" i="1" dirty="0">
                <a:solidFill>
                  <a:schemeClr val="accent1"/>
                </a:solidFill>
                <a:latin typeface="Arial" charset="0"/>
                <a:cs typeface="Times New Roman" pitchFamily="18" charset="0"/>
              </a:rPr>
              <a:t>hMLH1</a:t>
            </a:r>
            <a:r>
              <a:rPr lang="fr-FR" altLang="fr-FR" sz="2500" b="1" dirty="0">
                <a:solidFill>
                  <a:schemeClr val="accent1"/>
                </a:solidFill>
                <a:latin typeface="Arial" charset="0"/>
                <a:cs typeface="Times New Roman" pitchFamily="18" charset="0"/>
              </a:rPr>
              <a:t>	3p21.3		34%</a:t>
            </a:r>
            <a:r>
              <a:rPr lang="fr-FR" altLang="fr-FR" sz="2500" b="1" dirty="0">
                <a:latin typeface="Arial" charset="0"/>
                <a:cs typeface="Times New Roman" pitchFamily="18" charset="0"/>
              </a:rPr>
              <a:t>	</a:t>
            </a:r>
            <a:r>
              <a:rPr lang="fr-FR" altLang="fr-FR" sz="2500" b="1" dirty="0">
                <a:solidFill>
                  <a:srgbClr val="00CC99"/>
                </a:solidFill>
                <a:latin typeface="Arial" charset="0"/>
                <a:cs typeface="Times New Roman" pitchFamily="18" charset="0"/>
              </a:rPr>
              <a:t>HNPCC typique	</a:t>
            </a:r>
            <a:endParaRPr lang="fr-FR" altLang="fr-FR" sz="2500" dirty="0">
              <a:latin typeface="Arial" charset="0"/>
              <a:cs typeface="Times New Roman" pitchFamily="18" charset="0"/>
            </a:endParaRPr>
          </a:p>
          <a:p>
            <a:pPr eaLnBrk="1" hangingPunct="1">
              <a:lnSpc>
                <a:spcPct val="80000"/>
              </a:lnSpc>
              <a:buFontTx/>
              <a:buNone/>
            </a:pPr>
            <a:r>
              <a:rPr lang="fr-FR" altLang="fr-FR" sz="2500" dirty="0">
                <a:latin typeface="Arial" charset="0"/>
                <a:cs typeface="Times New Roman" pitchFamily="18" charset="0"/>
              </a:rPr>
              <a:t>							</a:t>
            </a:r>
          </a:p>
          <a:p>
            <a:pPr eaLnBrk="1" hangingPunct="1">
              <a:lnSpc>
                <a:spcPct val="80000"/>
              </a:lnSpc>
              <a:buFontTx/>
              <a:buNone/>
            </a:pPr>
            <a:endParaRPr lang="fr-FR" altLang="fr-FR" sz="2500" dirty="0">
              <a:latin typeface="Arial" charset="0"/>
              <a:cs typeface="Times New Roman" pitchFamily="18" charset="0"/>
            </a:endParaRPr>
          </a:p>
          <a:p>
            <a:pPr eaLnBrk="1" hangingPunct="1">
              <a:lnSpc>
                <a:spcPct val="80000"/>
              </a:lnSpc>
              <a:buFontTx/>
              <a:buNone/>
            </a:pPr>
            <a:endParaRPr lang="fr-FR" altLang="fr-FR" sz="2500" b="1" dirty="0">
              <a:latin typeface="Arial" charset="0"/>
              <a:cs typeface="Times New Roman" pitchFamily="18" charset="0"/>
            </a:endParaRPr>
          </a:p>
          <a:p>
            <a:pPr eaLnBrk="1" hangingPunct="1">
              <a:lnSpc>
                <a:spcPct val="80000"/>
              </a:lnSpc>
              <a:buFontTx/>
              <a:buNone/>
            </a:pPr>
            <a:r>
              <a:rPr lang="fr-FR" altLang="fr-FR" sz="2500" b="1" i="1" dirty="0">
                <a:solidFill>
                  <a:srgbClr val="00CC99"/>
                </a:solidFill>
                <a:latin typeface="Arial" charset="0"/>
                <a:cs typeface="Times New Roman" pitchFamily="18" charset="0"/>
              </a:rPr>
              <a:t>hMSH6</a:t>
            </a:r>
            <a:r>
              <a:rPr lang="fr-FR" altLang="fr-FR" sz="2500" b="1" dirty="0">
                <a:solidFill>
                  <a:srgbClr val="00CC99"/>
                </a:solidFill>
                <a:latin typeface="Arial" charset="0"/>
                <a:cs typeface="Times New Roman" pitchFamily="18" charset="0"/>
              </a:rPr>
              <a:t>	2p16		5-10%	 Tumeurs tardives, endomètre ++ 						                                        	</a:t>
            </a:r>
            <a:r>
              <a:rPr lang="fr-FR" altLang="fr-FR" sz="2500" dirty="0">
                <a:latin typeface="Arial" charset="0"/>
                <a:cs typeface="Times New Roman" pitchFamily="18" charset="0"/>
              </a:rPr>
              <a:t> </a:t>
            </a:r>
            <a:r>
              <a:rPr lang="fr-FR" altLang="fr-FR" sz="2500" b="1" dirty="0">
                <a:solidFill>
                  <a:srgbClr val="00CC99"/>
                </a:solidFill>
                <a:latin typeface="Arial" charset="0"/>
                <a:cs typeface="Times New Roman" pitchFamily="18" charset="0"/>
              </a:rPr>
              <a:t>					  	</a:t>
            </a:r>
            <a:endParaRPr lang="fr-FR" altLang="fr-FR" sz="2500" b="1" dirty="0">
              <a:latin typeface="Arial" charset="0"/>
              <a:cs typeface="Times New Roman" pitchFamily="18" charset="0"/>
            </a:endParaRPr>
          </a:p>
          <a:p>
            <a:pPr eaLnBrk="1" hangingPunct="1">
              <a:lnSpc>
                <a:spcPct val="80000"/>
              </a:lnSpc>
              <a:buFontTx/>
              <a:buNone/>
            </a:pPr>
            <a:endParaRPr lang="fr-FR" altLang="fr-FR" sz="2500" b="1" dirty="0">
              <a:latin typeface="Arial" charset="0"/>
              <a:cs typeface="Times New Roman" pitchFamily="18" charset="0"/>
            </a:endParaRPr>
          </a:p>
          <a:p>
            <a:pPr eaLnBrk="1" hangingPunct="1">
              <a:lnSpc>
                <a:spcPct val="80000"/>
              </a:lnSpc>
              <a:buFontTx/>
              <a:buNone/>
            </a:pPr>
            <a:r>
              <a:rPr lang="fr-FR" altLang="fr-FR" sz="2500" b="1" i="1" dirty="0">
                <a:latin typeface="Arial" charset="0"/>
                <a:cs typeface="Times New Roman" pitchFamily="18" charset="0"/>
              </a:rPr>
              <a:t>hPMS2</a:t>
            </a:r>
            <a:r>
              <a:rPr lang="fr-FR" altLang="fr-FR" sz="2500" b="1" dirty="0">
                <a:latin typeface="Arial" charset="0"/>
                <a:cs typeface="Times New Roman" pitchFamily="18" charset="0"/>
              </a:rPr>
              <a:t>	7p22			HNPCC atténué</a:t>
            </a:r>
            <a:endParaRPr lang="fr-FR" altLang="fr-FR" sz="2500" dirty="0">
              <a:latin typeface="Arial" charset="0"/>
              <a:cs typeface="Times New Roman" pitchFamily="18" charset="0"/>
            </a:endParaRPr>
          </a:p>
          <a:p>
            <a:pPr eaLnBrk="1" hangingPunct="1">
              <a:lnSpc>
                <a:spcPct val="80000"/>
              </a:lnSpc>
              <a:buFontTx/>
              <a:buNone/>
            </a:pPr>
            <a:r>
              <a:rPr lang="fr-FR" altLang="fr-FR" sz="2500" dirty="0">
                <a:latin typeface="Arial" charset="0"/>
                <a:cs typeface="Times New Roman" pitchFamily="18" charset="0"/>
              </a:rPr>
              <a:t>					</a:t>
            </a:r>
            <a:r>
              <a:rPr lang="fr-FR" altLang="fr-FR" sz="2500" b="1" dirty="0">
                <a:latin typeface="Arial" charset="0"/>
                <a:cs typeface="Times New Roman" pitchFamily="18" charset="0"/>
              </a:rPr>
              <a:t>tumeurs cérébrales</a:t>
            </a:r>
          </a:p>
          <a:p>
            <a:pPr eaLnBrk="1" hangingPunct="1">
              <a:lnSpc>
                <a:spcPct val="80000"/>
              </a:lnSpc>
              <a:buFontTx/>
              <a:buNone/>
            </a:pPr>
            <a:endParaRPr lang="fr-FR" altLang="fr-FR" sz="2500" b="1" dirty="0">
              <a:latin typeface="Arial" charset="0"/>
              <a:cs typeface="Times New Roman" pitchFamily="18" charset="0"/>
            </a:endParaRPr>
          </a:p>
          <a:p>
            <a:pPr eaLnBrk="1" hangingPunct="1">
              <a:lnSpc>
                <a:spcPct val="80000"/>
              </a:lnSpc>
              <a:buFontTx/>
              <a:buNone/>
            </a:pPr>
            <a:endParaRPr lang="fr-FR" altLang="fr-FR" sz="2500" b="1" dirty="0">
              <a:latin typeface="Arial" charset="0"/>
              <a:cs typeface="Times New Roman" pitchFamily="18" charset="0"/>
            </a:endParaRPr>
          </a:p>
          <a:p>
            <a:pPr eaLnBrk="1" hangingPunct="1">
              <a:lnSpc>
                <a:spcPct val="80000"/>
              </a:lnSpc>
              <a:buFontTx/>
              <a:buNone/>
            </a:pPr>
            <a:r>
              <a:rPr lang="fr-FR" altLang="fr-FR" sz="2500" b="1" dirty="0">
                <a:latin typeface="Arial" charset="0"/>
                <a:cs typeface="Times New Roman" pitchFamily="18" charset="0"/>
              </a:rPr>
              <a:t>Autres gènes MMR non étudiés en routine, fréquence faible de mutation	</a:t>
            </a:r>
            <a:endParaRPr lang="fr-FR" altLang="fr-FR" sz="2500" dirty="0">
              <a:latin typeface="Arial" charset="0"/>
              <a:cs typeface="Times New Roman" pitchFamily="18" charset="0"/>
            </a:endParaRPr>
          </a:p>
          <a:p>
            <a:pPr eaLnBrk="1" hangingPunct="1">
              <a:lnSpc>
                <a:spcPct val="80000"/>
              </a:lnSpc>
              <a:buFontTx/>
              <a:buNone/>
            </a:pPr>
            <a:r>
              <a:rPr lang="fr-FR" altLang="fr-FR" sz="1200" b="1" dirty="0">
                <a:latin typeface="Arial" charset="0"/>
                <a:cs typeface="Times New Roman" pitchFamily="18" charset="0"/>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66970" y="510320"/>
            <a:ext cx="10943167" cy="576262"/>
          </a:xfrm>
        </p:spPr>
        <p:txBody>
          <a:bodyPr>
            <a:noAutofit/>
          </a:bodyPr>
          <a:lstStyle/>
          <a:p>
            <a:pPr eaLnBrk="1" hangingPunct="1"/>
            <a:r>
              <a:rPr lang="fr-FR" altLang="fr-FR" sz="2000" b="1" dirty="0">
                <a:solidFill>
                  <a:srgbClr val="FF5050"/>
                </a:solidFill>
                <a:latin typeface="Arial" charset="0"/>
              </a:rPr>
              <a:t>HNPCC – PRISE EN CHARGE</a:t>
            </a:r>
            <a:br>
              <a:rPr lang="fr-FR" altLang="fr-FR" sz="2000" b="1" dirty="0">
                <a:solidFill>
                  <a:srgbClr val="FF5050"/>
                </a:solidFill>
                <a:latin typeface="Arial" charset="0"/>
              </a:rPr>
            </a:br>
            <a:r>
              <a:rPr lang="fr-FR" altLang="fr-FR" sz="2000" b="1" dirty="0">
                <a:solidFill>
                  <a:srgbClr val="FF5050"/>
                </a:solidFill>
                <a:latin typeface="Arial" charset="0"/>
              </a:rPr>
              <a:t>recommandations Institut National du </a:t>
            </a:r>
            <a:r>
              <a:rPr lang="fr-FR" altLang="fr-FR" sz="2000" b="1" dirty="0" err="1">
                <a:solidFill>
                  <a:srgbClr val="FF5050"/>
                </a:solidFill>
                <a:latin typeface="Arial" charset="0"/>
              </a:rPr>
              <a:t>CAncer</a:t>
            </a:r>
            <a:endParaRPr lang="fr-FR" altLang="fr-FR" sz="2000" b="1" dirty="0">
              <a:solidFill>
                <a:srgbClr val="FF5050"/>
              </a:solidFill>
              <a:latin typeface="Arial" charset="0"/>
            </a:endParaRPr>
          </a:p>
        </p:txBody>
      </p:sp>
      <p:pic>
        <p:nvPicPr>
          <p:cNvPr id="22531" name="Picture 5"/>
          <p:cNvPicPr>
            <a:picLocks noGrp="1" noChangeAspect="1" noChangeArrowheads="1"/>
          </p:cNvPicPr>
          <p:nvPr>
            <p:ph idx="1"/>
          </p:nvPr>
        </p:nvPicPr>
        <p:blipFill>
          <a:blip r:embed="rId2"/>
          <a:srcRect l="10405" t="13258" r="9370" b="11757"/>
          <a:stretch>
            <a:fillRect/>
          </a:stretch>
        </p:blipFill>
        <p:spPr>
          <a:xfrm>
            <a:off x="624418" y="1306514"/>
            <a:ext cx="10560049" cy="5551487"/>
          </a:xfrm>
          <a:noFill/>
        </p:spPr>
      </p:pic>
      <p:sp>
        <p:nvSpPr>
          <p:cNvPr id="22532" name="Rectangle 7"/>
          <p:cNvSpPr>
            <a:spLocks noChangeArrowheads="1"/>
          </p:cNvSpPr>
          <p:nvPr/>
        </p:nvSpPr>
        <p:spPr bwMode="auto">
          <a:xfrm>
            <a:off x="6036897" y="1242646"/>
            <a:ext cx="5376333" cy="616195"/>
          </a:xfrm>
          <a:prstGeom prst="rect">
            <a:avLst/>
          </a:prstGeom>
          <a:noFill/>
          <a:ln w="19050">
            <a:solidFill>
              <a:srgbClr val="CC00FF"/>
            </a:solidFill>
            <a:miter lim="800000"/>
            <a:headEnd/>
            <a:tailEnd/>
          </a:ln>
        </p:spPr>
        <p:txBody>
          <a:bodyPr wrap="none" anchor="ctr"/>
          <a:lstStyle/>
          <a:p>
            <a:endParaRPr lang="fr-FR" altLang="fr-FR"/>
          </a:p>
        </p:txBody>
      </p:sp>
      <p:sp>
        <p:nvSpPr>
          <p:cNvPr id="22533" name="Rectangle 8"/>
          <p:cNvSpPr>
            <a:spLocks noChangeArrowheads="1"/>
          </p:cNvSpPr>
          <p:nvPr/>
        </p:nvSpPr>
        <p:spPr bwMode="auto">
          <a:xfrm>
            <a:off x="624418" y="5229225"/>
            <a:ext cx="5278967" cy="1512888"/>
          </a:xfrm>
          <a:prstGeom prst="rect">
            <a:avLst/>
          </a:prstGeom>
          <a:noFill/>
          <a:ln w="19050">
            <a:solidFill>
              <a:srgbClr val="CC00FF"/>
            </a:solidFill>
            <a:miter lim="800000"/>
            <a:headEnd/>
            <a:tailEnd/>
          </a:ln>
        </p:spPr>
        <p:txBody>
          <a:bodyPr wrap="none" anchor="ctr"/>
          <a:lstStyle/>
          <a:p>
            <a:endParaRPr lang="fr-FR" altLang="fr-FR"/>
          </a:p>
        </p:txBody>
      </p:sp>
      <p:sp>
        <p:nvSpPr>
          <p:cNvPr id="2" name="Rectangle 1"/>
          <p:cNvSpPr/>
          <p:nvPr/>
        </p:nvSpPr>
        <p:spPr>
          <a:xfrm>
            <a:off x="6000751" y="1989138"/>
            <a:ext cx="5278967" cy="79216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Rot="1" noChangeArrowheads="1"/>
          </p:cNvSpPr>
          <p:nvPr>
            <p:ph type="title"/>
          </p:nvPr>
        </p:nvSpPr>
        <p:spPr>
          <a:xfrm>
            <a:off x="431799" y="260350"/>
            <a:ext cx="11572631" cy="1143000"/>
          </a:xfrm>
          <a:ln>
            <a:solidFill>
              <a:srgbClr val="FF0000"/>
            </a:solidFill>
            <a:miter lim="800000"/>
            <a:headEnd/>
            <a:tailEnd/>
          </a:ln>
        </p:spPr>
        <p:txBody>
          <a:bodyPr>
            <a:normAutofit/>
          </a:bodyPr>
          <a:lstStyle/>
          <a:p>
            <a:pPr eaLnBrk="1" hangingPunct="1">
              <a:defRPr/>
            </a:pPr>
            <a:r>
              <a:rPr lang="fr-FR" sz="3200" b="1" dirty="0">
                <a:solidFill>
                  <a:srgbClr val="00B050"/>
                </a:solidFill>
                <a:latin typeface="Comic Sans MS" pitchFamily="66" charset="0"/>
              </a:rPr>
              <a:t>La </a:t>
            </a:r>
            <a:r>
              <a:rPr lang="fr-FR" sz="3200" b="1" dirty="0" err="1">
                <a:solidFill>
                  <a:srgbClr val="00B050"/>
                </a:solidFill>
                <a:latin typeface="Comic Sans MS" pitchFamily="66" charset="0"/>
              </a:rPr>
              <a:t>leiomyomatose</a:t>
            </a:r>
            <a:r>
              <a:rPr lang="fr-FR" sz="3200" b="1" dirty="0">
                <a:solidFill>
                  <a:srgbClr val="00B050"/>
                </a:solidFill>
                <a:latin typeface="Comic Sans MS" pitchFamily="66" charset="0"/>
              </a:rPr>
              <a:t> héréditaire avec cancer rénal (HLRC)</a:t>
            </a:r>
          </a:p>
        </p:txBody>
      </p:sp>
      <p:sp>
        <p:nvSpPr>
          <p:cNvPr id="316419" name="Rectangle 3"/>
          <p:cNvSpPr>
            <a:spLocks noGrp="1" noChangeArrowheads="1"/>
          </p:cNvSpPr>
          <p:nvPr>
            <p:ph type="body" sz="half" idx="1"/>
          </p:nvPr>
        </p:nvSpPr>
        <p:spPr>
          <a:xfrm>
            <a:off x="-336550" y="1606552"/>
            <a:ext cx="10464801" cy="4043972"/>
          </a:xfrm>
        </p:spPr>
        <p:txBody>
          <a:bodyPr/>
          <a:lstStyle/>
          <a:p>
            <a:pPr marL="0" indent="0" eaLnBrk="1" hangingPunct="1">
              <a:lnSpc>
                <a:spcPct val="90000"/>
              </a:lnSpc>
              <a:buFont typeface="Wingdings" pitchFamily="2" charset="2"/>
              <a:buNone/>
              <a:defRPr/>
            </a:pPr>
            <a:r>
              <a:rPr lang="fr-FR" sz="2800" b="1" dirty="0">
                <a:solidFill>
                  <a:srgbClr val="FF0000"/>
                </a:solidFill>
                <a:latin typeface="Helvetica" charset="0"/>
              </a:rPr>
              <a:t>    </a:t>
            </a:r>
            <a:r>
              <a:rPr lang="fr-FR" b="1" dirty="0">
                <a:solidFill>
                  <a:srgbClr val="FF0000"/>
                </a:solidFill>
                <a:latin typeface="Arial" panose="020B0604020202020204" pitchFamily="34" charset="0"/>
              </a:rPr>
              <a:t>Clinique</a:t>
            </a:r>
            <a:endParaRPr lang="fr-FR" b="1" dirty="0">
              <a:solidFill>
                <a:srgbClr val="FF0000"/>
              </a:solidFill>
              <a:latin typeface="Helvetica" charset="0"/>
            </a:endParaRPr>
          </a:p>
          <a:p>
            <a:pPr lvl="1" eaLnBrk="1" hangingPunct="1">
              <a:lnSpc>
                <a:spcPct val="90000"/>
              </a:lnSpc>
              <a:defRPr/>
            </a:pPr>
            <a:r>
              <a:rPr lang="fr-FR" sz="2000" dirty="0">
                <a:latin typeface="Arial" pitchFamily="34" charset="0"/>
              </a:rPr>
              <a:t>Incidence 1/100 000</a:t>
            </a:r>
          </a:p>
          <a:p>
            <a:pPr marL="457200" lvl="1" indent="0" eaLnBrk="1" hangingPunct="1">
              <a:lnSpc>
                <a:spcPct val="90000"/>
              </a:lnSpc>
              <a:buFont typeface="Wingdings" pitchFamily="2" charset="2"/>
              <a:buNone/>
              <a:defRPr/>
            </a:pPr>
            <a:endParaRPr lang="fr-FR" sz="2000" dirty="0">
              <a:latin typeface="Arial" pitchFamily="34" charset="0"/>
            </a:endParaRPr>
          </a:p>
          <a:p>
            <a:pPr lvl="1" eaLnBrk="1" hangingPunct="1">
              <a:lnSpc>
                <a:spcPct val="90000"/>
              </a:lnSpc>
              <a:defRPr/>
            </a:pPr>
            <a:r>
              <a:rPr lang="fr-FR" sz="2000" dirty="0">
                <a:latin typeface="Arial" pitchFamily="34" charset="0"/>
              </a:rPr>
              <a:t>Multiples léiomyomes de la peau (75%) et de l’utérus (100%)       </a:t>
            </a:r>
          </a:p>
          <a:p>
            <a:pPr lvl="1" eaLnBrk="1" hangingPunct="1">
              <a:lnSpc>
                <a:spcPct val="90000"/>
              </a:lnSpc>
              <a:defRPr/>
            </a:pPr>
            <a:endParaRPr lang="fr-FR" sz="2000" dirty="0">
              <a:latin typeface="Arial" pitchFamily="34" charset="0"/>
            </a:endParaRPr>
          </a:p>
          <a:p>
            <a:pPr lvl="1" eaLnBrk="1" hangingPunct="1">
              <a:lnSpc>
                <a:spcPct val="90000"/>
              </a:lnSpc>
              <a:defRPr/>
            </a:pPr>
            <a:endParaRPr lang="fr-FR" sz="2000" dirty="0">
              <a:latin typeface="Arial" pitchFamily="34" charset="0"/>
            </a:endParaRPr>
          </a:p>
          <a:p>
            <a:pPr lvl="1" eaLnBrk="1" hangingPunct="1">
              <a:lnSpc>
                <a:spcPct val="90000"/>
              </a:lnSpc>
              <a:defRPr/>
            </a:pPr>
            <a:r>
              <a:rPr lang="fr-FR" sz="2000" dirty="0">
                <a:latin typeface="Arial" pitchFamily="34" charset="0"/>
              </a:rPr>
              <a:t>Cancers du rein </a:t>
            </a:r>
          </a:p>
          <a:p>
            <a:pPr lvl="2" eaLnBrk="1" hangingPunct="1">
              <a:lnSpc>
                <a:spcPct val="90000"/>
              </a:lnSpc>
              <a:defRPr/>
            </a:pPr>
            <a:r>
              <a:rPr lang="fr-FR" sz="2000" dirty="0">
                <a:latin typeface="Arial" pitchFamily="34" charset="0"/>
              </a:rPr>
              <a:t>25% des cas (+/- 45 ans)</a:t>
            </a:r>
          </a:p>
          <a:p>
            <a:pPr lvl="2" eaLnBrk="1" hangingPunct="1">
              <a:lnSpc>
                <a:spcPct val="90000"/>
              </a:lnSpc>
              <a:defRPr/>
            </a:pPr>
            <a:r>
              <a:rPr lang="fr-FR" sz="2000" dirty="0">
                <a:latin typeface="Arial" pitchFamily="34" charset="0"/>
              </a:rPr>
              <a:t>Le plus souvent carcinome papillaire de type 2 </a:t>
            </a:r>
          </a:p>
          <a:p>
            <a:pPr lvl="2" eaLnBrk="1" hangingPunct="1">
              <a:lnSpc>
                <a:spcPct val="90000"/>
              </a:lnSpc>
              <a:defRPr/>
            </a:pPr>
            <a:r>
              <a:rPr lang="fr-FR" sz="2000" dirty="0">
                <a:latin typeface="Arial" pitchFamily="34" charset="0"/>
              </a:rPr>
              <a:t>Carcinome du tube collecteur</a:t>
            </a:r>
          </a:p>
          <a:p>
            <a:pPr lvl="2" eaLnBrk="1" hangingPunct="1">
              <a:lnSpc>
                <a:spcPct val="90000"/>
              </a:lnSpc>
              <a:defRPr/>
            </a:pPr>
            <a:r>
              <a:rPr lang="fr-FR" sz="2000" dirty="0">
                <a:latin typeface="Arial" pitchFamily="34" charset="0"/>
              </a:rPr>
              <a:t>Tumeur de haut grade, agressive et de mauvais pronostic, généralement unique</a:t>
            </a:r>
            <a:endParaRPr lang="fr-FR" dirty="0">
              <a:latin typeface="Arial" pitchFamily="34" charset="0"/>
            </a:endParaRPr>
          </a:p>
          <a:p>
            <a:pPr lvl="2" eaLnBrk="1" hangingPunct="1">
              <a:lnSpc>
                <a:spcPct val="90000"/>
              </a:lnSpc>
              <a:buNone/>
              <a:defRPr/>
            </a:pPr>
            <a:endParaRPr lang="fr-FR" sz="2000" dirty="0">
              <a:latin typeface="Arial" pitchFamily="34" charset="0"/>
            </a:endParaRPr>
          </a:p>
        </p:txBody>
      </p:sp>
      <p:pic>
        <p:nvPicPr>
          <p:cNvPr id="46084" name="Picture 4" descr="leiomyomeut"/>
          <p:cNvPicPr>
            <a:picLocks noGrp="1" noChangeAspect="1" noChangeArrowheads="1"/>
          </p:cNvPicPr>
          <p:nvPr>
            <p:ph sz="quarter" idx="3"/>
          </p:nvPr>
        </p:nvPicPr>
        <p:blipFill>
          <a:blip r:embed="rId3"/>
          <a:srcRect/>
          <a:stretch>
            <a:fillRect/>
          </a:stretch>
        </p:blipFill>
        <p:spPr>
          <a:xfrm>
            <a:off x="7849577" y="3148013"/>
            <a:ext cx="1921933" cy="1365250"/>
          </a:xfrm>
          <a:noFill/>
          <a:ln>
            <a:solidFill>
              <a:schemeClr val="tx1"/>
            </a:solidFill>
            <a:miter lim="800000"/>
            <a:headEnd/>
            <a:tailEnd/>
          </a:ln>
        </p:spPr>
      </p:pic>
      <p:sp>
        <p:nvSpPr>
          <p:cNvPr id="46085" name="Text Box 5"/>
          <p:cNvSpPr txBox="1">
            <a:spLocks noChangeArrowheads="1"/>
          </p:cNvSpPr>
          <p:nvPr/>
        </p:nvSpPr>
        <p:spPr bwMode="auto">
          <a:xfrm>
            <a:off x="9791701" y="4005263"/>
            <a:ext cx="2400300" cy="457200"/>
          </a:xfrm>
          <a:prstGeom prst="rect">
            <a:avLst/>
          </a:prstGeom>
          <a:noFill/>
          <a:ln w="9525">
            <a:noFill/>
            <a:miter lim="800000"/>
            <a:headEnd/>
            <a:tailEnd/>
          </a:ln>
        </p:spPr>
        <p:txBody>
          <a:bodyPr>
            <a:spAutoFit/>
          </a:bodyPr>
          <a:lstStyle/>
          <a:p>
            <a:pPr eaLnBrk="1" hangingPunct="1">
              <a:spcBef>
                <a:spcPct val="50000"/>
              </a:spcBef>
            </a:pPr>
            <a:r>
              <a:rPr kumimoji="1" lang="fr-FR" altLang="fr-FR" sz="1200">
                <a:latin typeface="Tahoma" pitchFamily="34" charset="0"/>
              </a:rPr>
              <a:t>Tumeur bénigne, cellules muscusculaires lisses</a:t>
            </a:r>
          </a:p>
        </p:txBody>
      </p:sp>
      <p:pic>
        <p:nvPicPr>
          <p:cNvPr id="46086" name="Picture 6"/>
          <p:cNvPicPr>
            <a:picLocks noChangeAspect="1" noChangeArrowheads="1"/>
          </p:cNvPicPr>
          <p:nvPr/>
        </p:nvPicPr>
        <p:blipFill>
          <a:blip r:embed="rId4"/>
          <a:srcRect/>
          <a:stretch>
            <a:fillRect/>
          </a:stretch>
        </p:blipFill>
        <p:spPr bwMode="auto">
          <a:xfrm>
            <a:off x="9935634" y="1484313"/>
            <a:ext cx="1921933" cy="2406650"/>
          </a:xfrm>
          <a:prstGeom prst="rect">
            <a:avLst/>
          </a:prstGeom>
          <a:noFill/>
          <a:ln w="9525">
            <a:noFill/>
            <a:miter lim="800000"/>
            <a:headEnd/>
            <a:tailEnd/>
          </a:ln>
        </p:spPr>
      </p:pic>
      <p:sp>
        <p:nvSpPr>
          <p:cNvPr id="7" name="ZoneTexte 6"/>
          <p:cNvSpPr txBox="1"/>
          <p:nvPr/>
        </p:nvSpPr>
        <p:spPr>
          <a:xfrm>
            <a:off x="0" y="5638800"/>
            <a:ext cx="11148646" cy="1754326"/>
          </a:xfrm>
          <a:prstGeom prst="rect">
            <a:avLst/>
          </a:prstGeom>
          <a:noFill/>
        </p:spPr>
        <p:txBody>
          <a:bodyPr wrap="square" rtlCol="0">
            <a:spAutoFit/>
          </a:bodyPr>
          <a:lstStyle/>
          <a:p>
            <a:pPr>
              <a:defRPr/>
            </a:pPr>
            <a:r>
              <a:rPr lang="fr-FR" dirty="0">
                <a:solidFill>
                  <a:srgbClr val="FF0000"/>
                </a:solidFill>
                <a:latin typeface="Helvetica" charset="0"/>
              </a:rPr>
              <a:t>Génétique</a:t>
            </a:r>
          </a:p>
          <a:p>
            <a:pPr>
              <a:defRPr/>
            </a:pPr>
            <a:r>
              <a:rPr lang="fr-FR" dirty="0">
                <a:latin typeface="Helvetica" charset="0"/>
              </a:rPr>
              <a:t>	 </a:t>
            </a:r>
            <a:r>
              <a:rPr lang="fr-FR" dirty="0" err="1">
                <a:latin typeface="Helvetica" charset="0"/>
              </a:rPr>
              <a:t>Variants</a:t>
            </a:r>
            <a:r>
              <a:rPr lang="fr-FR" dirty="0">
                <a:latin typeface="Helvetica" charset="0"/>
              </a:rPr>
              <a:t> pathogènes hétérozygotes  du gène suppresseur </a:t>
            </a:r>
            <a:r>
              <a:rPr lang="fr-FR" i="1" dirty="0">
                <a:latin typeface="Helvetica" charset="0"/>
              </a:rPr>
              <a:t>FH</a:t>
            </a:r>
            <a:r>
              <a:rPr lang="fr-FR" dirty="0">
                <a:latin typeface="Helvetica" charset="0"/>
              </a:rPr>
              <a:t>  </a:t>
            </a:r>
          </a:p>
          <a:p>
            <a:r>
              <a:rPr lang="fr-FR" dirty="0"/>
              <a:t>		Etude de l’expression de FH en cas de léiomyomes utérins multiples</a:t>
            </a:r>
          </a:p>
          <a:p>
            <a:r>
              <a:rPr lang="fr-FR" dirty="0"/>
              <a:t>		Si perte d’expression de FH &gt;  consultation oncogénétique</a:t>
            </a:r>
          </a:p>
          <a:p>
            <a:pPr>
              <a:defRPr/>
            </a:pPr>
            <a:endParaRPr lang="fr-FR" dirty="0">
              <a:latin typeface="Helvetica" charset="0"/>
            </a:endParaRPr>
          </a:p>
          <a:p>
            <a:endParaRPr lang="fr-F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p:cNvSpPr>
            <a:spLocks noGrp="1"/>
          </p:cNvSpPr>
          <p:nvPr>
            <p:ph idx="1"/>
          </p:nvPr>
        </p:nvSpPr>
        <p:spPr/>
        <p:txBody>
          <a:bodyPr/>
          <a:lstStyle/>
          <a:p>
            <a:pPr>
              <a:defRPr/>
            </a:pPr>
            <a:endParaRPr lang="fr-FR"/>
          </a:p>
        </p:txBody>
      </p:sp>
      <p:pic>
        <p:nvPicPr>
          <p:cNvPr id="48131" name="Image 8"/>
          <p:cNvPicPr>
            <a:picLocks noChangeAspect="1" noChangeArrowheads="1"/>
          </p:cNvPicPr>
          <p:nvPr/>
        </p:nvPicPr>
        <p:blipFill>
          <a:blip r:embed="rId2"/>
          <a:srcRect/>
          <a:stretch>
            <a:fillRect/>
          </a:stretch>
        </p:blipFill>
        <p:spPr bwMode="auto">
          <a:xfrm>
            <a:off x="1125415" y="995346"/>
            <a:ext cx="10152185" cy="5001583"/>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defRPr/>
            </a:pPr>
            <a:r>
              <a:rPr lang="fr-FR" sz="3200" dirty="0">
                <a:solidFill>
                  <a:srgbClr val="00FFCC"/>
                </a:solidFill>
                <a:latin typeface="Comic Sans MS" pitchFamily="66" charset="0"/>
              </a:rPr>
              <a:t>Gène PTEN&gt; Syndrome de </a:t>
            </a:r>
            <a:r>
              <a:rPr lang="fr-FR" sz="3200" dirty="0" err="1">
                <a:solidFill>
                  <a:srgbClr val="00FFCC"/>
                </a:solidFill>
                <a:latin typeface="Comic Sans MS" pitchFamily="66" charset="0"/>
              </a:rPr>
              <a:t>Cowden</a:t>
            </a:r>
            <a:endParaRPr lang="fr-FR" sz="3200" dirty="0">
              <a:solidFill>
                <a:srgbClr val="00FFCC"/>
              </a:solidFill>
              <a:latin typeface="Comic Sans MS" pitchFamily="66" charset="0"/>
            </a:endParaRPr>
          </a:p>
        </p:txBody>
      </p:sp>
      <p:sp>
        <p:nvSpPr>
          <p:cNvPr id="3" name="Espace réservé du contenu 2"/>
          <p:cNvSpPr>
            <a:spLocks noGrp="1"/>
          </p:cNvSpPr>
          <p:nvPr>
            <p:ph idx="1"/>
          </p:nvPr>
        </p:nvSpPr>
        <p:spPr>
          <a:xfrm>
            <a:off x="241301" y="2057401"/>
            <a:ext cx="11343217" cy="4525963"/>
          </a:xfrm>
        </p:spPr>
        <p:txBody>
          <a:bodyPr>
            <a:normAutofit/>
          </a:bodyPr>
          <a:lstStyle/>
          <a:p>
            <a:pPr>
              <a:defRPr/>
            </a:pPr>
            <a:r>
              <a:rPr lang="fr-FR" dirty="0">
                <a:latin typeface="Arial" pitchFamily="34" charset="0"/>
              </a:rPr>
              <a:t>Gène </a:t>
            </a:r>
            <a:r>
              <a:rPr lang="fr-FR" i="1" dirty="0">
                <a:latin typeface="Arial" pitchFamily="34" charset="0"/>
              </a:rPr>
              <a:t>PTEN</a:t>
            </a:r>
            <a:r>
              <a:rPr lang="fr-FR" dirty="0">
                <a:latin typeface="Arial" pitchFamily="34" charset="0"/>
              </a:rPr>
              <a:t> (Phosphatase and </a:t>
            </a:r>
            <a:r>
              <a:rPr lang="fr-FR" dirty="0" err="1">
                <a:latin typeface="Arial" pitchFamily="34" charset="0"/>
              </a:rPr>
              <a:t>TENsin</a:t>
            </a:r>
            <a:r>
              <a:rPr lang="fr-FR" dirty="0">
                <a:latin typeface="Arial" pitchFamily="34" charset="0"/>
              </a:rPr>
              <a:t> </a:t>
            </a:r>
            <a:r>
              <a:rPr lang="fr-FR" dirty="0" err="1">
                <a:latin typeface="Arial" pitchFamily="34" charset="0"/>
              </a:rPr>
              <a:t>homolog</a:t>
            </a:r>
            <a:r>
              <a:rPr lang="fr-FR" dirty="0">
                <a:latin typeface="Arial" pitchFamily="34" charset="0"/>
              </a:rPr>
              <a:t>)</a:t>
            </a:r>
          </a:p>
          <a:p>
            <a:pPr>
              <a:defRPr/>
            </a:pPr>
            <a:r>
              <a:rPr lang="fr-FR" dirty="0">
                <a:latin typeface="Arial" pitchFamily="34" charset="0"/>
              </a:rPr>
              <a:t>Suppresseur de tumeur, chromosome 10</a:t>
            </a:r>
          </a:p>
          <a:p>
            <a:pPr>
              <a:defRPr/>
            </a:pPr>
            <a:endParaRPr lang="fr-FR" dirty="0">
              <a:latin typeface="Arial" pitchFamily="34" charset="0"/>
            </a:endParaRPr>
          </a:p>
          <a:p>
            <a:pPr>
              <a:defRPr/>
            </a:pPr>
            <a:r>
              <a:rPr lang="fr-FR" dirty="0">
                <a:latin typeface="Arial" pitchFamily="34" charset="0"/>
              </a:rPr>
              <a:t>Hamartomes multiples (peau, thyroïde, endomètre, cerveau)</a:t>
            </a:r>
          </a:p>
          <a:p>
            <a:pPr>
              <a:defRPr/>
            </a:pPr>
            <a:r>
              <a:rPr lang="fr-FR" dirty="0">
                <a:latin typeface="Arial" pitchFamily="34" charset="0"/>
              </a:rPr>
              <a:t>Tumeurs malignes:</a:t>
            </a:r>
          </a:p>
          <a:p>
            <a:pPr lvl="1">
              <a:defRPr/>
            </a:pPr>
            <a:r>
              <a:rPr lang="fr-FR" dirty="0">
                <a:latin typeface="Arial" pitchFamily="34" charset="0"/>
              </a:rPr>
              <a:t> sein, endomètre, thyroïde, </a:t>
            </a:r>
          </a:p>
          <a:p>
            <a:pPr lvl="1">
              <a:defRPr/>
            </a:pPr>
            <a:r>
              <a:rPr lang="fr-FR" dirty="0">
                <a:latin typeface="Arial" pitchFamily="34" charset="0"/>
              </a:rPr>
              <a:t> rein</a:t>
            </a:r>
          </a:p>
          <a:p>
            <a:pPr>
              <a:defRPr/>
            </a:pPr>
            <a:r>
              <a:rPr lang="fr-FR" dirty="0">
                <a:latin typeface="Arial" pitchFamily="34" charset="0"/>
              </a:rPr>
              <a:t>Lésions cutanées caractéristiques (trichilemmome, papillomatose orale, kératose acrale)</a:t>
            </a:r>
          </a:p>
          <a:p>
            <a:pPr>
              <a:defRPr/>
            </a:pPr>
            <a:endParaRPr lang="fr-FR" dirty="0"/>
          </a:p>
          <a:p>
            <a:pPr>
              <a:defRPr/>
            </a:pPr>
            <a:endParaRPr lang="fr-FR" dirty="0"/>
          </a:p>
          <a:p>
            <a:pPr>
              <a:defRPr/>
            </a:pPr>
            <a:endParaRPr lang="fr-F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3"/>
          </p:nvPr>
        </p:nvSpPr>
        <p:spPr/>
        <p:txBody>
          <a:bodyPr/>
          <a:lstStyle/>
          <a:p>
            <a:endParaRPr lang="fr-FR"/>
          </a:p>
        </p:txBody>
      </p:sp>
      <p:pic>
        <p:nvPicPr>
          <p:cNvPr id="4098" name="Picture 2"/>
          <p:cNvPicPr>
            <a:picLocks noChangeAspect="1" noChangeArrowheads="1"/>
          </p:cNvPicPr>
          <p:nvPr/>
        </p:nvPicPr>
        <p:blipFill>
          <a:blip r:embed="rId2"/>
          <a:srcRect l="54158" t="38713" r="21921" b="30410"/>
          <a:stretch>
            <a:fillRect/>
          </a:stretch>
        </p:blipFill>
        <p:spPr bwMode="auto">
          <a:xfrm>
            <a:off x="210750" y="1113693"/>
            <a:ext cx="11705763" cy="5099538"/>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Image 3"/>
          <p:cNvPicPr>
            <a:picLocks noChangeAspect="1" noChangeArrowheads="1"/>
          </p:cNvPicPr>
          <p:nvPr/>
        </p:nvPicPr>
        <p:blipFill>
          <a:blip r:embed="rId2"/>
          <a:srcRect/>
          <a:stretch>
            <a:fillRect/>
          </a:stretch>
        </p:blipFill>
        <p:spPr bwMode="auto">
          <a:xfrm>
            <a:off x="1200151" y="77789"/>
            <a:ext cx="10598149" cy="6702425"/>
          </a:xfrm>
          <a:prstGeom prst="rect">
            <a:avLst/>
          </a:prstGeom>
          <a:noFill/>
          <a:ln w="9525">
            <a:noFill/>
            <a:miter lim="800000"/>
            <a:headEnd/>
            <a:tailEnd/>
          </a:ln>
        </p:spPr>
      </p:pic>
      <p:sp>
        <p:nvSpPr>
          <p:cNvPr id="66563" name="Flèche : droite 6"/>
          <p:cNvSpPr>
            <a:spLocks noChangeArrowheads="1"/>
          </p:cNvSpPr>
          <p:nvPr/>
        </p:nvSpPr>
        <p:spPr bwMode="auto">
          <a:xfrm>
            <a:off x="227461" y="3745279"/>
            <a:ext cx="768349" cy="215900"/>
          </a:xfrm>
          <a:prstGeom prst="rightArrow">
            <a:avLst>
              <a:gd name="adj1" fmla="val 50000"/>
              <a:gd name="adj2" fmla="val 50046"/>
            </a:avLst>
          </a:prstGeom>
          <a:solidFill>
            <a:srgbClr val="A6EC34"/>
          </a:solidFill>
          <a:ln w="9525" algn="ctr">
            <a:solidFill>
              <a:schemeClr val="tx1"/>
            </a:solidFill>
            <a:round/>
            <a:headEnd/>
            <a:tailEnd/>
          </a:ln>
        </p:spPr>
        <p:txBody>
          <a:bodyPr wrap="none"/>
          <a:lstStyle/>
          <a:p>
            <a:pPr eaLnBrk="1" hangingPunct="1"/>
            <a:endParaRPr lang="fr-FR" altLang="fr-FR"/>
          </a:p>
        </p:txBody>
      </p:sp>
      <p:sp>
        <p:nvSpPr>
          <p:cNvPr id="4" name="Flèche : droite 6"/>
          <p:cNvSpPr>
            <a:spLocks noChangeArrowheads="1"/>
          </p:cNvSpPr>
          <p:nvPr/>
        </p:nvSpPr>
        <p:spPr bwMode="auto">
          <a:xfrm>
            <a:off x="415030" y="5972664"/>
            <a:ext cx="768349" cy="215900"/>
          </a:xfrm>
          <a:prstGeom prst="rightArrow">
            <a:avLst>
              <a:gd name="adj1" fmla="val 50000"/>
              <a:gd name="adj2" fmla="val 50046"/>
            </a:avLst>
          </a:prstGeom>
          <a:solidFill>
            <a:srgbClr val="A6EC34"/>
          </a:solidFill>
          <a:ln w="9525" algn="ctr">
            <a:solidFill>
              <a:schemeClr val="tx1"/>
            </a:solidFill>
            <a:round/>
            <a:headEnd/>
            <a:tailEnd/>
          </a:ln>
        </p:spPr>
        <p:txBody>
          <a:bodyPr wrap="none"/>
          <a:lstStyle/>
          <a:p>
            <a:pPr eaLnBrk="1" hangingPunct="1"/>
            <a:endParaRPr lang="fr-FR" altLang="fr-F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53577" t="8205" r="11110" b="23921"/>
          <a:stretch>
            <a:fillRect/>
          </a:stretch>
        </p:blipFill>
        <p:spPr bwMode="auto">
          <a:xfrm>
            <a:off x="1699847" y="240172"/>
            <a:ext cx="9694984" cy="6129320"/>
          </a:xfrm>
          <a:prstGeom prst="rect">
            <a:avLst/>
          </a:prstGeom>
          <a:noFill/>
          <a:ln w="9525">
            <a:noFill/>
            <a:miter lim="800000"/>
            <a:headEnd/>
            <a:tailEnd/>
          </a:ln>
        </p:spPr>
      </p:pic>
      <p:sp>
        <p:nvSpPr>
          <p:cNvPr id="5" name="Rectangle à coins arrondis 4"/>
          <p:cNvSpPr/>
          <p:nvPr/>
        </p:nvSpPr>
        <p:spPr>
          <a:xfrm>
            <a:off x="1418491" y="187568"/>
            <a:ext cx="4032740" cy="527538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06400" y="1828800"/>
            <a:ext cx="11379200" cy="1143000"/>
          </a:xfrm>
          <a:ln w="38100">
            <a:solidFill>
              <a:schemeClr val="accent2"/>
            </a:solidFill>
          </a:ln>
        </p:spPr>
        <p:txBody>
          <a:bodyPr/>
          <a:lstStyle/>
          <a:p>
            <a:pPr eaLnBrk="1" hangingPunct="1"/>
            <a:r>
              <a:rPr lang="fr-FR" altLang="fr-FR" sz="2800" b="1">
                <a:solidFill>
                  <a:schemeClr val="accent2"/>
                </a:solidFill>
              </a:rPr>
              <a:t>FACTEURS ASSOCIES A UNE AUGMENTATION </a:t>
            </a:r>
            <a:br>
              <a:rPr lang="fr-FR" altLang="fr-FR" sz="2800" b="1">
                <a:solidFill>
                  <a:schemeClr val="accent2"/>
                </a:solidFill>
              </a:rPr>
            </a:br>
            <a:r>
              <a:rPr lang="fr-FR" altLang="fr-FR" sz="2800" b="1">
                <a:solidFill>
                  <a:schemeClr val="accent2"/>
                </a:solidFill>
              </a:rPr>
              <a:t>DU RISQUE DE CANCER DU SEIN</a:t>
            </a:r>
          </a:p>
        </p:txBody>
      </p:sp>
      <p:sp>
        <p:nvSpPr>
          <p:cNvPr id="41987" name="Rectangle 3"/>
          <p:cNvSpPr>
            <a:spLocks noGrp="1" noChangeArrowheads="1"/>
          </p:cNvSpPr>
          <p:nvPr>
            <p:ph type="body" idx="1"/>
          </p:nvPr>
        </p:nvSpPr>
        <p:spPr>
          <a:xfrm>
            <a:off x="1016000" y="3048000"/>
            <a:ext cx="10363200" cy="3505200"/>
          </a:xfrm>
        </p:spPr>
        <p:txBody>
          <a:bodyPr/>
          <a:lstStyle/>
          <a:p>
            <a:pPr eaLnBrk="1" hangingPunct="1"/>
            <a:r>
              <a:rPr lang="fr-FR" altLang="fr-FR" sz="2400" b="1">
                <a:solidFill>
                  <a:srgbClr val="FF3399"/>
                </a:solidFill>
              </a:rPr>
              <a:t>Hormonaux</a:t>
            </a:r>
            <a:r>
              <a:rPr lang="fr-FR" altLang="fr-FR" sz="2400" b="1"/>
              <a:t>: première règle précoce, première grossesse tardive, nulliparité, ménopause tardive</a:t>
            </a:r>
          </a:p>
          <a:p>
            <a:pPr eaLnBrk="1" hangingPunct="1"/>
            <a:r>
              <a:rPr lang="fr-FR" altLang="fr-FR" sz="2400" b="1">
                <a:solidFill>
                  <a:schemeClr val="accent1"/>
                </a:solidFill>
              </a:rPr>
              <a:t>Environnementaux</a:t>
            </a:r>
            <a:r>
              <a:rPr lang="fr-FR" altLang="fr-FR" sz="2400" b="1"/>
              <a:t>: exposition aux rayonnement ionisants</a:t>
            </a:r>
          </a:p>
          <a:p>
            <a:pPr eaLnBrk="1" hangingPunct="1"/>
            <a:r>
              <a:rPr lang="fr-FR" altLang="fr-FR" sz="2400" b="1">
                <a:solidFill>
                  <a:srgbClr val="FF3399"/>
                </a:solidFill>
              </a:rPr>
              <a:t>Alimentaires</a:t>
            </a:r>
            <a:r>
              <a:rPr lang="fr-FR" altLang="fr-FR" sz="2400" b="1"/>
              <a:t>: surcharge pondérale post-ménopausique, alimentation riche en graisses, alcool</a:t>
            </a:r>
          </a:p>
          <a:p>
            <a:pPr eaLnBrk="1" hangingPunct="1"/>
            <a:r>
              <a:rPr lang="fr-FR" altLang="fr-FR" sz="2400" b="1">
                <a:solidFill>
                  <a:schemeClr val="accent1"/>
                </a:solidFill>
              </a:rPr>
              <a:t>Affections bénignes du sein</a:t>
            </a:r>
          </a:p>
          <a:p>
            <a:pPr eaLnBrk="1" hangingPunct="1"/>
            <a:r>
              <a:rPr lang="fr-FR" altLang="fr-FR" sz="2400" b="1">
                <a:solidFill>
                  <a:srgbClr val="FF3399"/>
                </a:solidFill>
              </a:rPr>
              <a:t>Histoire familiale de cancer du sein</a:t>
            </a:r>
          </a:p>
        </p:txBody>
      </p:sp>
      <p:sp>
        <p:nvSpPr>
          <p:cNvPr id="41988" name="Text Box 4"/>
          <p:cNvSpPr txBox="1">
            <a:spLocks noChangeArrowheads="1"/>
          </p:cNvSpPr>
          <p:nvPr/>
        </p:nvSpPr>
        <p:spPr bwMode="auto">
          <a:xfrm>
            <a:off x="1625600" y="381001"/>
            <a:ext cx="9448800" cy="784830"/>
          </a:xfrm>
          <a:prstGeom prst="rect">
            <a:avLst/>
          </a:prstGeom>
          <a:noFill/>
          <a:ln w="9525">
            <a:noFill/>
            <a:miter lim="800000"/>
            <a:headEnd/>
            <a:tailEnd/>
          </a:ln>
        </p:spPr>
        <p:txBody>
          <a:bodyPr>
            <a:spAutoFit/>
          </a:bodyPr>
          <a:lstStyle/>
          <a:p>
            <a:pPr>
              <a:spcBef>
                <a:spcPct val="50000"/>
              </a:spcBef>
            </a:pPr>
            <a:r>
              <a:rPr lang="fr-FR" altLang="fr-FR" b="1" i="1"/>
              <a:t>Le cancer du sein est, en France, le plus fréquent des cancers de la femme. </a:t>
            </a:r>
          </a:p>
          <a:p>
            <a:pPr>
              <a:spcBef>
                <a:spcPct val="50000"/>
              </a:spcBef>
            </a:pPr>
            <a:r>
              <a:rPr lang="fr-FR" altLang="fr-FR" b="1" i="1"/>
              <a:t>20% des décés par cancer chez les femmes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73185" y="553427"/>
            <a:ext cx="11379200" cy="1143000"/>
          </a:xfrm>
        </p:spPr>
        <p:txBody>
          <a:bodyPr/>
          <a:lstStyle/>
          <a:p>
            <a:pPr eaLnBrk="1" hangingPunct="1"/>
            <a:r>
              <a:rPr lang="fr-FR" altLang="fr-FR" sz="2800" b="1" dirty="0">
                <a:solidFill>
                  <a:srgbClr val="E030EE"/>
                </a:solidFill>
                <a:latin typeface="Arial" charset="0"/>
                <a:cs typeface="Arial" charset="0"/>
              </a:rPr>
              <a:t>Facteurs associés </a:t>
            </a:r>
            <a:br>
              <a:rPr lang="fr-FR" altLang="fr-FR" sz="2800" b="1" dirty="0">
                <a:solidFill>
                  <a:srgbClr val="E030EE"/>
                </a:solidFill>
                <a:latin typeface="Arial" charset="0"/>
                <a:cs typeface="Arial" charset="0"/>
              </a:rPr>
            </a:br>
            <a:r>
              <a:rPr lang="fr-FR" altLang="fr-FR" sz="2800" b="1" dirty="0">
                <a:solidFill>
                  <a:srgbClr val="E030EE"/>
                </a:solidFill>
                <a:latin typeface="Arial" charset="0"/>
                <a:cs typeface="Arial" charset="0"/>
              </a:rPr>
              <a:t>au risque de cancer de l’ovaire</a:t>
            </a:r>
          </a:p>
        </p:txBody>
      </p:sp>
      <p:sp>
        <p:nvSpPr>
          <p:cNvPr id="4099" name="Rectangle 3"/>
          <p:cNvSpPr>
            <a:spLocks noGrp="1" noChangeArrowheads="1"/>
          </p:cNvSpPr>
          <p:nvPr>
            <p:ph type="body" idx="1"/>
          </p:nvPr>
        </p:nvSpPr>
        <p:spPr>
          <a:xfrm>
            <a:off x="624417" y="1916113"/>
            <a:ext cx="11328400" cy="3505200"/>
          </a:xfrm>
        </p:spPr>
        <p:txBody>
          <a:bodyPr>
            <a:normAutofit/>
          </a:bodyPr>
          <a:lstStyle/>
          <a:p>
            <a:pPr eaLnBrk="1" hangingPunct="1"/>
            <a:r>
              <a:rPr lang="fr-FR" altLang="fr-FR" sz="2400" b="1" dirty="0">
                <a:solidFill>
                  <a:srgbClr val="FF3399"/>
                </a:solidFill>
                <a:latin typeface="Arial" charset="0"/>
                <a:cs typeface="Arial" charset="0"/>
              </a:rPr>
              <a:t>Hormonaux</a:t>
            </a:r>
            <a:r>
              <a:rPr lang="fr-FR" altLang="fr-FR" sz="2400" b="1" dirty="0">
                <a:latin typeface="Arial" charset="0"/>
                <a:cs typeface="Arial" charset="0"/>
              </a:rPr>
              <a:t>: première règle précoce, </a:t>
            </a:r>
            <a:r>
              <a:rPr lang="fr-FR" altLang="fr-FR" sz="2400" b="1" dirty="0" err="1">
                <a:latin typeface="Arial" charset="0"/>
                <a:cs typeface="Arial" charset="0"/>
              </a:rPr>
              <a:t>nulliparité</a:t>
            </a:r>
            <a:r>
              <a:rPr lang="fr-FR" altLang="fr-FR" sz="2400" b="1" dirty="0">
                <a:latin typeface="Arial" charset="0"/>
                <a:cs typeface="Arial" charset="0"/>
              </a:rPr>
              <a:t>, ménopause tardive</a:t>
            </a:r>
          </a:p>
          <a:p>
            <a:pPr eaLnBrk="1" hangingPunct="1"/>
            <a:endParaRPr lang="fr-FR" altLang="fr-FR" sz="2400" b="1" dirty="0">
              <a:latin typeface="Arial" charset="0"/>
              <a:cs typeface="Arial" charset="0"/>
            </a:endParaRPr>
          </a:p>
          <a:p>
            <a:pPr eaLnBrk="1" hangingPunct="1"/>
            <a:r>
              <a:rPr lang="fr-FR" altLang="fr-FR" sz="2400" b="1" dirty="0">
                <a:solidFill>
                  <a:srgbClr val="FF3399"/>
                </a:solidFill>
                <a:latin typeface="Arial" charset="0"/>
                <a:cs typeface="Arial" charset="0"/>
              </a:rPr>
              <a:t>Histoire familiale de cancer de l’ovaire: </a:t>
            </a:r>
          </a:p>
          <a:p>
            <a:pPr lvl="1" eaLnBrk="1" hangingPunct="1">
              <a:buFontTx/>
              <a:buNone/>
            </a:pPr>
            <a:r>
              <a:rPr lang="fr-FR" altLang="fr-FR" sz="800" b="1" dirty="0">
                <a:latin typeface="Arial" charset="0"/>
                <a:cs typeface="Arial" charset="0"/>
              </a:rPr>
              <a:t>(</a:t>
            </a:r>
            <a:r>
              <a:rPr lang="fr-FR" altLang="fr-FR" sz="800" b="1" dirty="0" err="1">
                <a:latin typeface="Arial" charset="0"/>
                <a:cs typeface="Arial" charset="0"/>
              </a:rPr>
              <a:t>Stratton</a:t>
            </a:r>
            <a:r>
              <a:rPr lang="fr-FR" altLang="fr-FR" sz="800" b="1" dirty="0">
                <a:latin typeface="Arial" charset="0"/>
                <a:cs typeface="Arial" charset="0"/>
              </a:rPr>
              <a:t>, </a:t>
            </a:r>
            <a:r>
              <a:rPr lang="fr-FR" altLang="fr-FR" sz="800" b="1" dirty="0" err="1">
                <a:latin typeface="Arial" charset="0"/>
                <a:cs typeface="Arial" charset="0"/>
              </a:rPr>
              <a:t>Br</a:t>
            </a:r>
            <a:r>
              <a:rPr lang="fr-FR" altLang="fr-FR" sz="800" b="1" dirty="0">
                <a:latin typeface="Arial" charset="0"/>
                <a:cs typeface="Arial" charset="0"/>
              </a:rPr>
              <a:t> J </a:t>
            </a:r>
            <a:r>
              <a:rPr lang="fr-FR" altLang="fr-FR" sz="800" b="1" dirty="0" err="1">
                <a:latin typeface="Arial" charset="0"/>
                <a:cs typeface="Arial" charset="0"/>
              </a:rPr>
              <a:t>Obst.Gynaecol</a:t>
            </a:r>
            <a:r>
              <a:rPr lang="fr-FR" altLang="fr-FR" sz="800" b="1" dirty="0">
                <a:latin typeface="Arial" charset="0"/>
                <a:cs typeface="Arial" charset="0"/>
              </a:rPr>
              <a:t> 1998)</a:t>
            </a:r>
            <a:endParaRPr lang="fr-FR" altLang="fr-FR" sz="2000" b="1" dirty="0">
              <a:latin typeface="Arial" charset="0"/>
              <a:cs typeface="Arial" charset="0"/>
            </a:endParaRPr>
          </a:p>
          <a:p>
            <a:pPr lvl="1" eaLnBrk="1" hangingPunct="1"/>
            <a:r>
              <a:rPr lang="fr-FR" altLang="fr-FR" sz="2000" b="1" dirty="0">
                <a:latin typeface="Arial" charset="0"/>
                <a:cs typeface="Arial" charset="0"/>
              </a:rPr>
              <a:t>RR 3.1 pour les apparentés au 1°, risque augmente avec l’âge</a:t>
            </a:r>
          </a:p>
          <a:p>
            <a:pPr lvl="1" eaLnBrk="1" hangingPunct="1"/>
            <a:r>
              <a:rPr lang="fr-FR" altLang="fr-FR" sz="2000" b="1" dirty="0">
                <a:latin typeface="Arial" charset="0"/>
                <a:cs typeface="Arial" charset="0"/>
              </a:rPr>
              <a:t>RR pour mères 1.1, pour les sœurs 3.8, pour les filles 6.0</a:t>
            </a:r>
          </a:p>
          <a:p>
            <a:pPr eaLnBrk="1" hangingPunct="1">
              <a:buFontTx/>
              <a:buNone/>
            </a:pPr>
            <a:endParaRPr lang="fr-FR" altLang="fr-FR" sz="2400" b="1" dirty="0">
              <a:latin typeface="Arial" charset="0"/>
              <a:cs typeface="Arial" charset="0"/>
            </a:endParaRPr>
          </a:p>
          <a:p>
            <a:pPr eaLnBrk="1" hangingPunct="1"/>
            <a:r>
              <a:rPr lang="fr-FR" altLang="fr-FR" sz="2400" b="1" dirty="0">
                <a:solidFill>
                  <a:schemeClr val="accent1"/>
                </a:solidFill>
                <a:latin typeface="Arial" charset="0"/>
                <a:cs typeface="Arial" charset="0"/>
              </a:rPr>
              <a:t>10% des cancers de l’ovaire surviennent dans un contexte de prédisposition génétique</a:t>
            </a:r>
          </a:p>
          <a:p>
            <a:pPr eaLnBrk="1" hangingPunct="1">
              <a:buFontTx/>
              <a:buNone/>
            </a:pPr>
            <a:endParaRPr lang="fr-FR" altLang="fr-FR" sz="2400" b="1" dirty="0">
              <a:latin typeface="Arial" charset="0"/>
              <a:cs typeface="Arial"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384909" y="717550"/>
            <a:ext cx="11521017" cy="1143000"/>
          </a:xfrm>
        </p:spPr>
        <p:txBody>
          <a:bodyPr>
            <a:normAutofit fontScale="90000"/>
          </a:bodyPr>
          <a:lstStyle/>
          <a:p>
            <a:r>
              <a:rPr lang="fr-FR" altLang="fr-FR" sz="4000" b="1" dirty="0">
                <a:solidFill>
                  <a:srgbClr val="CC00FF"/>
                </a:solidFill>
                <a:latin typeface="Arial" charset="0"/>
                <a:cs typeface="Arial" charset="0"/>
              </a:rPr>
              <a:t>Les syndromes de prédisposition</a:t>
            </a:r>
            <a:br>
              <a:rPr lang="fr-FR" altLang="fr-FR" sz="4000" b="1" dirty="0">
                <a:solidFill>
                  <a:srgbClr val="CC00FF"/>
                </a:solidFill>
                <a:latin typeface="Arial" charset="0"/>
                <a:cs typeface="Arial" charset="0"/>
              </a:rPr>
            </a:br>
            <a:r>
              <a:rPr lang="fr-FR" altLang="fr-FR" sz="4000" b="1" dirty="0">
                <a:solidFill>
                  <a:srgbClr val="CC00FF"/>
                </a:solidFill>
                <a:latin typeface="Arial" charset="0"/>
                <a:cs typeface="Arial" charset="0"/>
              </a:rPr>
              <a:t> au cancer de l’ovaire</a:t>
            </a:r>
          </a:p>
        </p:txBody>
      </p:sp>
      <p:sp>
        <p:nvSpPr>
          <p:cNvPr id="5123" name="Espace réservé du contenu 2"/>
          <p:cNvSpPr>
            <a:spLocks noGrp="1"/>
          </p:cNvSpPr>
          <p:nvPr>
            <p:ph idx="1"/>
          </p:nvPr>
        </p:nvSpPr>
        <p:spPr>
          <a:xfrm>
            <a:off x="0" y="2180859"/>
            <a:ext cx="12335933" cy="4114800"/>
          </a:xfrm>
        </p:spPr>
        <p:txBody>
          <a:bodyPr/>
          <a:lstStyle/>
          <a:p>
            <a:pPr>
              <a:defRPr/>
            </a:pPr>
            <a:r>
              <a:rPr lang="fr-FR" altLang="fr-FR" sz="2400" b="1" dirty="0">
                <a:latin typeface="Arial" charset="0"/>
                <a:cs typeface="Arial" charset="0"/>
              </a:rPr>
              <a:t>Cancers épithéliaux &gt; syndromes de prédisposition fréquents (1/500): </a:t>
            </a:r>
          </a:p>
          <a:p>
            <a:pPr lvl="1">
              <a:defRPr/>
            </a:pPr>
            <a:r>
              <a:rPr lang="fr-FR" altLang="fr-FR" sz="2400" dirty="0">
                <a:latin typeface="Arial" charset="0"/>
                <a:cs typeface="Arial" charset="0"/>
              </a:rPr>
              <a:t>Prédisposition héréditaire au cancer du sein et de l'ovaire:  adénocarcinome séreux</a:t>
            </a:r>
          </a:p>
          <a:p>
            <a:pPr lvl="1">
              <a:defRPr/>
            </a:pPr>
            <a:r>
              <a:rPr lang="fr-FR" altLang="fr-FR" sz="2400" dirty="0">
                <a:latin typeface="Arial" charset="0"/>
                <a:cs typeface="Arial" charset="0"/>
              </a:rPr>
              <a:t>Syndrome HNPCC ou syndrome de Lynch:</a:t>
            </a:r>
          </a:p>
          <a:p>
            <a:pPr marL="457200" lvl="1" indent="0">
              <a:buFontTx/>
              <a:buNone/>
              <a:defRPr/>
            </a:pPr>
            <a:r>
              <a:rPr lang="fr-FR" altLang="fr-FR" sz="2400" dirty="0">
                <a:latin typeface="Arial" charset="0"/>
                <a:cs typeface="Arial" charset="0"/>
              </a:rPr>
              <a:t>    adénocarcinome </a:t>
            </a:r>
            <a:r>
              <a:rPr lang="fr-FR" altLang="fr-FR" sz="2400" dirty="0" err="1">
                <a:latin typeface="Arial" charset="0"/>
                <a:cs typeface="Arial" charset="0"/>
              </a:rPr>
              <a:t>endométrioïde</a:t>
            </a:r>
            <a:r>
              <a:rPr lang="fr-FR" altLang="fr-FR" sz="2400" dirty="0">
                <a:latin typeface="Arial" charset="0"/>
                <a:cs typeface="Arial" charset="0"/>
              </a:rPr>
              <a:t> ou à cellules claires</a:t>
            </a:r>
          </a:p>
          <a:p>
            <a:pPr>
              <a:buFontTx/>
              <a:buNone/>
              <a:defRPr/>
            </a:pPr>
            <a:endParaRPr lang="fr-FR" altLang="fr-FR" dirty="0">
              <a:latin typeface="Arial" charset="0"/>
              <a:cs typeface="Arial" charset="0"/>
            </a:endParaRPr>
          </a:p>
          <a:p>
            <a:pPr>
              <a:defRPr/>
            </a:pPr>
            <a:r>
              <a:rPr lang="fr-FR" altLang="fr-FR" sz="2400" dirty="0">
                <a:latin typeface="Arial" charset="0"/>
                <a:cs typeface="Arial" charset="0"/>
              </a:rPr>
              <a:t>Tumeurs du mésenchyme et des cordons sexuels &gt; syndromes rares (1/100-200.000)</a:t>
            </a:r>
          </a:p>
          <a:p>
            <a:pPr lvl="1">
              <a:defRPr/>
            </a:pPr>
            <a:r>
              <a:rPr lang="fr-FR" altLang="fr-FR" dirty="0">
                <a:latin typeface="Arial" charset="0"/>
                <a:cs typeface="Arial" charset="0"/>
              </a:rPr>
              <a:t>G</a:t>
            </a:r>
            <a:r>
              <a:rPr lang="fr-FR" altLang="fr-FR" sz="2400" dirty="0">
                <a:latin typeface="Arial" charset="0"/>
                <a:cs typeface="Arial" charset="0"/>
              </a:rPr>
              <a:t>ène </a:t>
            </a:r>
            <a:r>
              <a:rPr lang="fr-FR" altLang="fr-FR" sz="2400" i="1" dirty="0">
                <a:latin typeface="Arial" charset="0"/>
                <a:cs typeface="Arial" charset="0"/>
              </a:rPr>
              <a:t>STK11</a:t>
            </a:r>
            <a:r>
              <a:rPr lang="fr-FR" altLang="fr-FR" sz="2400" dirty="0">
                <a:latin typeface="Arial" charset="0"/>
                <a:cs typeface="Arial" charset="0"/>
              </a:rPr>
              <a:t> &gt; syndrome de </a:t>
            </a:r>
            <a:r>
              <a:rPr lang="fr-FR" altLang="fr-FR" sz="2400" dirty="0" err="1">
                <a:latin typeface="Arial" charset="0"/>
                <a:cs typeface="Arial" charset="0"/>
              </a:rPr>
              <a:t>Peutz</a:t>
            </a:r>
            <a:r>
              <a:rPr lang="fr-FR" altLang="fr-FR" sz="2400" dirty="0">
                <a:latin typeface="Arial" charset="0"/>
                <a:cs typeface="Arial" charset="0"/>
              </a:rPr>
              <a:t>-</a:t>
            </a:r>
            <a:r>
              <a:rPr lang="fr-FR" altLang="fr-FR" sz="2400" dirty="0" err="1">
                <a:latin typeface="Arial" charset="0"/>
                <a:cs typeface="Arial" charset="0"/>
              </a:rPr>
              <a:t>Jeghers</a:t>
            </a:r>
            <a:r>
              <a:rPr lang="fr-FR" altLang="fr-FR" sz="2400" dirty="0">
                <a:latin typeface="Arial" charset="0"/>
                <a:cs typeface="Arial" charset="0"/>
              </a:rPr>
              <a:t>: cancer du sein, digestifs</a:t>
            </a:r>
          </a:p>
          <a:p>
            <a:pPr lvl="1">
              <a:defRPr/>
            </a:pPr>
            <a:r>
              <a:rPr lang="fr-FR" altLang="fr-FR" dirty="0">
                <a:latin typeface="Arial" charset="0"/>
                <a:cs typeface="Arial" charset="0"/>
              </a:rPr>
              <a:t>G</a:t>
            </a:r>
            <a:r>
              <a:rPr lang="fr-FR" altLang="fr-FR" sz="2400" dirty="0">
                <a:latin typeface="Arial" charset="0"/>
                <a:cs typeface="Arial" charset="0"/>
              </a:rPr>
              <a:t>ène </a:t>
            </a:r>
            <a:r>
              <a:rPr lang="fr-FR" altLang="fr-FR" sz="2400" i="1" dirty="0">
                <a:latin typeface="Arial" charset="0"/>
                <a:cs typeface="Arial" charset="0"/>
              </a:rPr>
              <a:t>DICER 1 </a:t>
            </a:r>
            <a:r>
              <a:rPr lang="fr-FR" altLang="fr-FR" sz="2400" dirty="0">
                <a:latin typeface="Arial" charset="0"/>
                <a:cs typeface="Arial" charset="0"/>
              </a:rPr>
              <a:t>&gt; tumeurs d’origine embryonnaire, cancers de la thyroïde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24417" y="639274"/>
            <a:ext cx="11277600" cy="1143000"/>
          </a:xfrm>
        </p:spPr>
        <p:txBody>
          <a:bodyPr>
            <a:normAutofit fontScale="90000"/>
          </a:bodyPr>
          <a:lstStyle/>
          <a:p>
            <a:pPr eaLnBrk="1" hangingPunct="1"/>
            <a:r>
              <a:rPr lang="fr-FR" altLang="fr-FR" sz="3200" b="1" dirty="0">
                <a:solidFill>
                  <a:srgbClr val="0066FF"/>
                </a:solidFill>
                <a:latin typeface="Arial" charset="0"/>
                <a:cs typeface="Arial" charset="0"/>
              </a:rPr>
              <a:t>Identification des familles pouvant justifier une consultation d’oncogénétique:   score d’</a:t>
            </a:r>
            <a:r>
              <a:rPr lang="fr-FR" altLang="fr-FR" sz="3200" b="1" dirty="0" err="1">
                <a:solidFill>
                  <a:srgbClr val="0066FF"/>
                </a:solidFill>
                <a:latin typeface="Arial" charset="0"/>
                <a:cs typeface="Arial" charset="0"/>
              </a:rPr>
              <a:t>Eisinger</a:t>
            </a:r>
            <a:br>
              <a:rPr lang="fr-FR" altLang="fr-FR" sz="3200" b="1" dirty="0">
                <a:latin typeface="Arial" charset="0"/>
                <a:cs typeface="Arial" charset="0"/>
              </a:rPr>
            </a:br>
            <a:endParaRPr lang="fr-FR" altLang="fr-FR" sz="3200" b="1" dirty="0">
              <a:latin typeface="Arial" charset="0"/>
              <a:cs typeface="Arial" charset="0"/>
            </a:endParaRPr>
          </a:p>
        </p:txBody>
      </p:sp>
      <p:sp>
        <p:nvSpPr>
          <p:cNvPr id="45059" name="Rectangle 3"/>
          <p:cNvSpPr>
            <a:spLocks noGrp="1" noChangeArrowheads="1"/>
          </p:cNvSpPr>
          <p:nvPr>
            <p:ph type="body" idx="1"/>
          </p:nvPr>
        </p:nvSpPr>
        <p:spPr>
          <a:xfrm>
            <a:off x="719667" y="1628776"/>
            <a:ext cx="10845800" cy="2879725"/>
          </a:xfrm>
          <a:ln w="28575">
            <a:solidFill>
              <a:srgbClr val="00FF00"/>
            </a:solidFill>
          </a:ln>
        </p:spPr>
        <p:txBody>
          <a:bodyPr>
            <a:normAutofit fontScale="92500" lnSpcReduction="20000"/>
          </a:bodyPr>
          <a:lstStyle/>
          <a:p>
            <a:pPr eaLnBrk="1" hangingPunct="1">
              <a:lnSpc>
                <a:spcPct val="90000"/>
              </a:lnSpc>
              <a:buFontTx/>
              <a:buNone/>
            </a:pPr>
            <a:r>
              <a:rPr lang="fr-FR" altLang="fr-FR" sz="1400" b="1" dirty="0">
                <a:latin typeface="Arial" charset="0"/>
                <a:cs typeface="Arial" charset="0"/>
              </a:rPr>
              <a:t>	</a:t>
            </a:r>
            <a:r>
              <a:rPr lang="fr-FR" altLang="fr-FR" sz="1800" b="1" dirty="0">
                <a:latin typeface="Arial" charset="0"/>
                <a:cs typeface="Arial" charset="0"/>
              </a:rPr>
              <a:t>	Situation familiale			          Poids</a:t>
            </a:r>
          </a:p>
          <a:p>
            <a:pPr eaLnBrk="1" hangingPunct="1">
              <a:lnSpc>
                <a:spcPct val="90000"/>
              </a:lnSpc>
              <a:buFontTx/>
              <a:buNone/>
            </a:pPr>
            <a:endParaRPr lang="fr-FR" altLang="fr-FR" sz="1800" b="1" dirty="0">
              <a:latin typeface="Arial" charset="0"/>
              <a:cs typeface="Arial" charset="0"/>
            </a:endParaRPr>
          </a:p>
          <a:p>
            <a:pPr eaLnBrk="1" hangingPunct="1">
              <a:lnSpc>
                <a:spcPct val="90000"/>
              </a:lnSpc>
            </a:pPr>
            <a:r>
              <a:rPr lang="fr-FR" altLang="fr-FR" sz="1800" b="1" dirty="0">
                <a:latin typeface="Arial" charset="0"/>
                <a:cs typeface="Arial" charset="0"/>
              </a:rPr>
              <a:t>Mutation identifiée dans la famille			5</a:t>
            </a:r>
          </a:p>
          <a:p>
            <a:pPr eaLnBrk="1" hangingPunct="1">
              <a:lnSpc>
                <a:spcPct val="90000"/>
              </a:lnSpc>
            </a:pPr>
            <a:r>
              <a:rPr lang="fr-FR" altLang="fr-FR" sz="1800" b="1" dirty="0">
                <a:latin typeface="Arial" charset="0"/>
                <a:cs typeface="Arial" charset="0"/>
              </a:rPr>
              <a:t>Cancer du sein chez une femme avant 30 ans		4</a:t>
            </a:r>
          </a:p>
          <a:p>
            <a:pPr eaLnBrk="1" hangingPunct="1">
              <a:lnSpc>
                <a:spcPct val="90000"/>
              </a:lnSpc>
            </a:pPr>
            <a:r>
              <a:rPr lang="fr-FR" altLang="fr-FR" sz="1800" b="1" dirty="0">
                <a:latin typeface="Arial" charset="0"/>
                <a:cs typeface="Arial" charset="0"/>
              </a:rPr>
              <a:t>Cancer du sein chez une femme 30-40 ans		                3</a:t>
            </a:r>
          </a:p>
          <a:p>
            <a:pPr eaLnBrk="1" hangingPunct="1">
              <a:lnSpc>
                <a:spcPct val="90000"/>
              </a:lnSpc>
            </a:pPr>
            <a:r>
              <a:rPr lang="fr-FR" altLang="fr-FR" sz="1800" b="1" dirty="0">
                <a:latin typeface="Arial" charset="0"/>
                <a:cs typeface="Arial" charset="0"/>
              </a:rPr>
              <a:t>Cancer du sein chez une femme 40-50 ans		                2</a:t>
            </a:r>
          </a:p>
          <a:p>
            <a:pPr eaLnBrk="1" hangingPunct="1">
              <a:lnSpc>
                <a:spcPct val="90000"/>
              </a:lnSpc>
            </a:pPr>
            <a:r>
              <a:rPr lang="fr-FR" altLang="fr-FR" sz="1800" b="1" dirty="0">
                <a:latin typeface="Arial" charset="0"/>
                <a:cs typeface="Arial" charset="0"/>
              </a:rPr>
              <a:t>Cancer du sein chez une femme 50-70 ans		                1</a:t>
            </a:r>
          </a:p>
          <a:p>
            <a:pPr eaLnBrk="1" hangingPunct="1">
              <a:lnSpc>
                <a:spcPct val="90000"/>
              </a:lnSpc>
              <a:spcBef>
                <a:spcPct val="30000"/>
              </a:spcBef>
            </a:pPr>
            <a:r>
              <a:rPr lang="fr-FR" altLang="fr-FR" sz="1800" b="1" dirty="0">
                <a:latin typeface="Arial" charset="0"/>
                <a:cs typeface="Arial" charset="0"/>
              </a:rPr>
              <a:t>Cancer du sein chez l’homme				4</a:t>
            </a:r>
          </a:p>
          <a:p>
            <a:pPr eaLnBrk="1" hangingPunct="1">
              <a:lnSpc>
                <a:spcPct val="90000"/>
              </a:lnSpc>
            </a:pPr>
            <a:r>
              <a:rPr lang="fr-FR" altLang="fr-FR" sz="1800" b="1" dirty="0">
                <a:latin typeface="Arial" charset="0"/>
                <a:cs typeface="Arial" charset="0"/>
              </a:rPr>
              <a:t>Cancer de l’ovaire					3</a:t>
            </a:r>
          </a:p>
        </p:txBody>
      </p:sp>
      <p:sp>
        <p:nvSpPr>
          <p:cNvPr id="45060" name="Text Box 4"/>
          <p:cNvSpPr txBox="1">
            <a:spLocks noChangeArrowheads="1"/>
          </p:cNvSpPr>
          <p:nvPr/>
        </p:nvSpPr>
        <p:spPr bwMode="auto">
          <a:xfrm>
            <a:off x="719667" y="4797426"/>
            <a:ext cx="10847917" cy="1382713"/>
          </a:xfrm>
          <a:prstGeom prst="rect">
            <a:avLst/>
          </a:prstGeom>
          <a:noFill/>
          <a:ln w="9525">
            <a:noFill/>
            <a:miter lim="800000"/>
            <a:headEnd/>
            <a:tailEnd/>
          </a:ln>
        </p:spPr>
        <p:txBody>
          <a:bodyPr>
            <a:spAutoFit/>
          </a:bodyPr>
          <a:lstStyle/>
          <a:p>
            <a:pPr>
              <a:lnSpc>
                <a:spcPct val="80000"/>
              </a:lnSpc>
              <a:spcBef>
                <a:spcPct val="50000"/>
              </a:spcBef>
            </a:pPr>
            <a:r>
              <a:rPr lang="fr-FR" altLang="fr-FR" sz="1800" b="1">
                <a:latin typeface="Arial" charset="0"/>
                <a:cs typeface="Arial" charset="0"/>
              </a:rPr>
              <a:t>Score dans une branche de la famille paternelle ou maternelle:</a:t>
            </a:r>
          </a:p>
          <a:p>
            <a:pPr>
              <a:lnSpc>
                <a:spcPct val="80000"/>
              </a:lnSpc>
              <a:spcBef>
                <a:spcPct val="50000"/>
              </a:spcBef>
            </a:pPr>
            <a:r>
              <a:rPr lang="fr-FR" altLang="fr-FR" sz="1800" b="1">
                <a:latin typeface="Arial" charset="0"/>
                <a:cs typeface="Arial" charset="0"/>
              </a:rPr>
              <a:t>	5 et plus: excellente indication</a:t>
            </a:r>
          </a:p>
          <a:p>
            <a:pPr>
              <a:lnSpc>
                <a:spcPct val="80000"/>
              </a:lnSpc>
              <a:spcBef>
                <a:spcPct val="50000"/>
              </a:spcBef>
            </a:pPr>
            <a:r>
              <a:rPr lang="fr-FR" altLang="fr-FR" sz="1800" b="1">
                <a:latin typeface="Arial" charset="0"/>
                <a:cs typeface="Arial" charset="0"/>
              </a:rPr>
              <a:t>	3 et 4 : indication possible</a:t>
            </a:r>
          </a:p>
          <a:p>
            <a:pPr>
              <a:lnSpc>
                <a:spcPct val="80000"/>
              </a:lnSpc>
              <a:spcBef>
                <a:spcPct val="50000"/>
              </a:spcBef>
            </a:pPr>
            <a:r>
              <a:rPr lang="fr-FR" altLang="fr-FR" sz="1800" b="1">
                <a:latin typeface="Arial" charset="0"/>
                <a:cs typeface="Arial" charset="0"/>
              </a:rPr>
              <a:t>	2 et moins: utilité médicale faible</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Grp="1" noChangeAspect="1" noChangeArrowheads="1"/>
          </p:cNvPicPr>
          <p:nvPr>
            <p:ph idx="1"/>
          </p:nvPr>
        </p:nvPicPr>
        <p:blipFill>
          <a:blip r:embed="rId2"/>
          <a:srcRect l="10231" t="1302" r="7365" b="7141"/>
          <a:stretch>
            <a:fillRect/>
          </a:stretch>
        </p:blipFill>
        <p:spPr>
          <a:xfrm>
            <a:off x="2256367" y="1700213"/>
            <a:ext cx="6968067" cy="5003800"/>
          </a:xfrm>
          <a:solidFill>
            <a:srgbClr val="FCFFE5"/>
          </a:solidFill>
        </p:spPr>
      </p:pic>
      <p:sp>
        <p:nvSpPr>
          <p:cNvPr id="14340" name="ZoneTexte 1"/>
          <p:cNvSpPr txBox="1">
            <a:spLocks noChangeArrowheads="1"/>
          </p:cNvSpPr>
          <p:nvPr/>
        </p:nvSpPr>
        <p:spPr bwMode="auto">
          <a:xfrm>
            <a:off x="9552517" y="3067051"/>
            <a:ext cx="2487083" cy="1938992"/>
          </a:xfrm>
          <a:prstGeom prst="rect">
            <a:avLst/>
          </a:prstGeom>
          <a:noFill/>
          <a:ln>
            <a:noFill/>
          </a:ln>
        </p:spPr>
        <p:txBody>
          <a:bodyPr>
            <a:spAutoFit/>
          </a:bodyP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eaLnBrk="1" hangingPunct="1">
              <a:defRPr/>
            </a:pPr>
            <a:r>
              <a:rPr lang="fr-FR" altLang="fr-FR" sz="2400" dirty="0">
                <a:solidFill>
                  <a:srgbClr val="FF0000"/>
                </a:solidFill>
                <a:effectLst>
                  <a:outerShdw blurRad="38100" dist="38100" dir="2700000" algn="tl">
                    <a:srgbClr val="000000">
                      <a:alpha val="43137"/>
                    </a:srgbClr>
                  </a:outerShdw>
                </a:effectLst>
              </a:rPr>
              <a:t>Score de 2 dans chaque branche:</a:t>
            </a:r>
          </a:p>
          <a:p>
            <a:pPr eaLnBrk="1" hangingPunct="1">
              <a:defRPr/>
            </a:pPr>
            <a:endParaRPr lang="fr-FR" altLang="fr-FR" sz="2400" dirty="0">
              <a:solidFill>
                <a:srgbClr val="FF0000"/>
              </a:solidFill>
              <a:effectLst>
                <a:outerShdw blurRad="38100" dist="38100" dir="2700000" algn="tl">
                  <a:srgbClr val="000000">
                    <a:alpha val="43137"/>
                  </a:srgbClr>
                </a:outerShdw>
              </a:effectLst>
            </a:endParaRPr>
          </a:p>
          <a:p>
            <a:pPr eaLnBrk="1" hangingPunct="1">
              <a:defRPr/>
            </a:pPr>
            <a:r>
              <a:rPr lang="fr-FR" altLang="fr-FR" sz="2400" dirty="0">
                <a:solidFill>
                  <a:srgbClr val="FF0000"/>
                </a:solidFill>
                <a:effectLst>
                  <a:outerShdw blurRad="38100" dist="38100" dir="2700000" algn="tl">
                    <a:srgbClr val="000000">
                      <a:alpha val="43137"/>
                    </a:srgbClr>
                  </a:outerShdw>
                </a:effectLst>
              </a:rPr>
              <a:t>pas de consultation</a:t>
            </a:r>
          </a:p>
        </p:txBody>
      </p:sp>
      <p:sp>
        <p:nvSpPr>
          <p:cNvPr id="5" name="Rectangle 3"/>
          <p:cNvSpPr txBox="1">
            <a:spLocks noChangeArrowheads="1"/>
          </p:cNvSpPr>
          <p:nvPr/>
        </p:nvSpPr>
        <p:spPr bwMode="auto">
          <a:xfrm>
            <a:off x="7584017" y="468679"/>
            <a:ext cx="4607983" cy="1081088"/>
          </a:xfrm>
          <a:prstGeom prst="rect">
            <a:avLst/>
          </a:prstGeom>
          <a:noFill/>
          <a:ln w="28575">
            <a:solidFill>
              <a:srgbClr val="00FF00"/>
            </a:solidFill>
            <a:miter lim="800000"/>
            <a:headEnd/>
            <a:tailEnd/>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lnSpc>
                <a:spcPct val="90000"/>
              </a:lnSpc>
              <a:buFontTx/>
              <a:buNone/>
              <a:defRPr/>
            </a:pPr>
            <a:r>
              <a:rPr lang="fr-FR" altLang="fr-FR" sz="1000" kern="0" dirty="0">
                <a:latin typeface="Comic Sans MS" pitchFamily="66" charset="0"/>
                <a:cs typeface="Arial" charset="0"/>
              </a:rPr>
              <a:t>Mutation identifiée dans la famille	      5</a:t>
            </a:r>
          </a:p>
          <a:p>
            <a:pPr marL="0" indent="0" eaLnBrk="1" hangingPunct="1">
              <a:lnSpc>
                <a:spcPct val="90000"/>
              </a:lnSpc>
              <a:spcBef>
                <a:spcPts val="0"/>
              </a:spcBef>
              <a:buFontTx/>
              <a:buNone/>
              <a:defRPr/>
            </a:pPr>
            <a:r>
              <a:rPr lang="fr-FR" altLang="fr-FR" sz="1000" kern="0" dirty="0">
                <a:latin typeface="Comic Sans MS" pitchFamily="66" charset="0"/>
                <a:cs typeface="Arial" charset="0"/>
              </a:rPr>
              <a:t>Cancer du sein chez une femme avant 30 ans         4</a:t>
            </a:r>
          </a:p>
          <a:p>
            <a:pPr marL="0" indent="0" eaLnBrk="1" hangingPunct="1">
              <a:lnSpc>
                <a:spcPct val="90000"/>
              </a:lnSpc>
              <a:spcBef>
                <a:spcPts val="0"/>
              </a:spcBef>
              <a:buFontTx/>
              <a:buNone/>
              <a:defRPr/>
            </a:pPr>
            <a:r>
              <a:rPr lang="fr-FR" altLang="fr-FR" sz="1000" kern="0" dirty="0">
                <a:latin typeface="Comic Sans MS" pitchFamily="66" charset="0"/>
                <a:cs typeface="Arial" charset="0"/>
              </a:rPr>
              <a:t>Cancer du sein chez une femme 30-40 ans             3</a:t>
            </a:r>
          </a:p>
          <a:p>
            <a:pPr marL="0" indent="0" eaLnBrk="1" hangingPunct="1">
              <a:lnSpc>
                <a:spcPct val="90000"/>
              </a:lnSpc>
              <a:spcBef>
                <a:spcPts val="0"/>
              </a:spcBef>
              <a:buFontTx/>
              <a:buNone/>
              <a:defRPr/>
            </a:pPr>
            <a:r>
              <a:rPr lang="fr-FR" altLang="fr-FR" sz="1000" kern="0" dirty="0">
                <a:latin typeface="Comic Sans MS" pitchFamily="66" charset="0"/>
                <a:cs typeface="Arial" charset="0"/>
              </a:rPr>
              <a:t>Cancer du sein chez une femme 40-50 ans             2</a:t>
            </a:r>
          </a:p>
          <a:p>
            <a:pPr marL="0" indent="0" eaLnBrk="1" hangingPunct="1">
              <a:lnSpc>
                <a:spcPct val="90000"/>
              </a:lnSpc>
              <a:spcBef>
                <a:spcPts val="0"/>
              </a:spcBef>
              <a:buFontTx/>
              <a:buNone/>
              <a:defRPr/>
            </a:pPr>
            <a:r>
              <a:rPr lang="fr-FR" altLang="fr-FR" sz="1000" kern="0" dirty="0">
                <a:latin typeface="Comic Sans MS" pitchFamily="66" charset="0"/>
                <a:cs typeface="Arial" charset="0"/>
              </a:rPr>
              <a:t>Cancer du sein chez une femme 50-70 ans             1</a:t>
            </a:r>
          </a:p>
          <a:p>
            <a:pPr marL="0" indent="0" eaLnBrk="1" hangingPunct="1">
              <a:lnSpc>
                <a:spcPct val="90000"/>
              </a:lnSpc>
              <a:spcBef>
                <a:spcPts val="0"/>
              </a:spcBef>
              <a:buFontTx/>
              <a:buNone/>
              <a:defRPr/>
            </a:pPr>
            <a:r>
              <a:rPr lang="fr-FR" altLang="fr-FR" sz="1000" kern="0" dirty="0">
                <a:latin typeface="Comic Sans MS" pitchFamily="66" charset="0"/>
                <a:cs typeface="Arial" charset="0"/>
              </a:rPr>
              <a:t>Cancer du sein chez l’homme                                  4</a:t>
            </a:r>
          </a:p>
          <a:p>
            <a:pPr marL="0" indent="0" eaLnBrk="1" hangingPunct="1">
              <a:lnSpc>
                <a:spcPct val="90000"/>
              </a:lnSpc>
              <a:spcBef>
                <a:spcPts val="0"/>
              </a:spcBef>
              <a:buFontTx/>
              <a:buNone/>
              <a:defRPr/>
            </a:pPr>
            <a:r>
              <a:rPr lang="fr-FR" altLang="fr-FR" sz="1000" kern="0" dirty="0">
                <a:latin typeface="Comic Sans MS" pitchFamily="66" charset="0"/>
                <a:cs typeface="Arial" charset="0"/>
              </a:rPr>
              <a:t>Cancer de l’ovaire                                                   3</a:t>
            </a:r>
          </a:p>
        </p:txBody>
      </p:sp>
      <p:sp>
        <p:nvSpPr>
          <p:cNvPr id="2" name="ZoneTexte 1"/>
          <p:cNvSpPr txBox="1">
            <a:spLocks noChangeArrowheads="1"/>
          </p:cNvSpPr>
          <p:nvPr/>
        </p:nvSpPr>
        <p:spPr bwMode="auto">
          <a:xfrm>
            <a:off x="2544234" y="3213100"/>
            <a:ext cx="575733" cy="584200"/>
          </a:xfrm>
          <a:prstGeom prst="rect">
            <a:avLst/>
          </a:prstGeom>
          <a:noFill/>
          <a:ln w="9525">
            <a:noFill/>
            <a:miter lim="800000"/>
            <a:headEnd/>
            <a:tailEnd/>
          </a:ln>
        </p:spPr>
        <p:txBody>
          <a:bodyPr>
            <a:spAutoFit/>
          </a:bodyPr>
          <a:lstStyle/>
          <a:p>
            <a:r>
              <a:rPr lang="fr-FR" altLang="fr-FR" sz="3200" b="1">
                <a:solidFill>
                  <a:srgbClr val="FF0000"/>
                </a:solidFill>
              </a:rPr>
              <a:t>1</a:t>
            </a:r>
          </a:p>
        </p:txBody>
      </p:sp>
      <p:sp>
        <p:nvSpPr>
          <p:cNvPr id="8" name="ZoneTexte 7"/>
          <p:cNvSpPr txBox="1">
            <a:spLocks noChangeArrowheads="1"/>
          </p:cNvSpPr>
          <p:nvPr/>
        </p:nvSpPr>
        <p:spPr bwMode="auto">
          <a:xfrm>
            <a:off x="3888318" y="4621213"/>
            <a:ext cx="575733" cy="584200"/>
          </a:xfrm>
          <a:prstGeom prst="rect">
            <a:avLst/>
          </a:prstGeom>
          <a:noFill/>
          <a:ln w="9525">
            <a:noFill/>
            <a:miter lim="800000"/>
            <a:headEnd/>
            <a:tailEnd/>
          </a:ln>
        </p:spPr>
        <p:txBody>
          <a:bodyPr>
            <a:spAutoFit/>
          </a:bodyPr>
          <a:lstStyle/>
          <a:p>
            <a:r>
              <a:rPr lang="fr-FR" altLang="fr-FR" sz="3200" b="1">
                <a:solidFill>
                  <a:srgbClr val="FF0000"/>
                </a:solidFill>
              </a:rPr>
              <a:t>1</a:t>
            </a:r>
          </a:p>
        </p:txBody>
      </p:sp>
      <p:sp>
        <p:nvSpPr>
          <p:cNvPr id="9" name="ZoneTexte 8"/>
          <p:cNvSpPr txBox="1">
            <a:spLocks noChangeArrowheads="1"/>
          </p:cNvSpPr>
          <p:nvPr/>
        </p:nvSpPr>
        <p:spPr bwMode="auto">
          <a:xfrm>
            <a:off x="5831418" y="4035425"/>
            <a:ext cx="575733" cy="585788"/>
          </a:xfrm>
          <a:prstGeom prst="rect">
            <a:avLst/>
          </a:prstGeom>
          <a:noFill/>
          <a:ln w="9525">
            <a:noFill/>
            <a:miter lim="800000"/>
            <a:headEnd/>
            <a:tailEnd/>
          </a:ln>
        </p:spPr>
        <p:txBody>
          <a:bodyPr>
            <a:spAutoFit/>
          </a:bodyPr>
          <a:lstStyle/>
          <a:p>
            <a:r>
              <a:rPr lang="fr-FR" altLang="fr-FR" sz="3200" b="1">
                <a:solidFill>
                  <a:srgbClr val="FF0000"/>
                </a:solidFill>
              </a:rPr>
              <a:t>1</a:t>
            </a:r>
          </a:p>
        </p:txBody>
      </p:sp>
      <p:sp>
        <p:nvSpPr>
          <p:cNvPr id="10" name="Ellipse 9"/>
          <p:cNvSpPr/>
          <p:nvPr/>
        </p:nvSpPr>
        <p:spPr bwMode="auto">
          <a:xfrm>
            <a:off x="1708151" y="2840038"/>
            <a:ext cx="3551767" cy="2559050"/>
          </a:xfrm>
          <a:prstGeom prst="ellipse">
            <a:avLst/>
          </a:prstGeom>
          <a:noFill/>
          <a:ln w="28575" cap="flat" cmpd="sng" algn="ctr">
            <a:solidFill>
              <a:schemeClr val="accent1">
                <a:lumMod val="40000"/>
                <a:lumOff val="60000"/>
              </a:schemeClr>
            </a:solidFill>
            <a:prstDash val="solid"/>
            <a:round/>
            <a:headEnd type="none" w="med" len="med"/>
            <a:tailEnd type="none" w="med" len="med"/>
          </a:ln>
          <a:effectLst/>
        </p:spPr>
        <p:txBody>
          <a:bodyPr/>
          <a:lstStyle/>
          <a:p>
            <a:pPr>
              <a:defRPr/>
            </a:pPr>
            <a:endParaRPr lang="fr-FR"/>
          </a:p>
        </p:txBody>
      </p:sp>
      <p:sp>
        <p:nvSpPr>
          <p:cNvPr id="15" name="Ellipse 14"/>
          <p:cNvSpPr>
            <a:spLocks noChangeArrowheads="1"/>
          </p:cNvSpPr>
          <p:nvPr/>
        </p:nvSpPr>
        <p:spPr bwMode="auto">
          <a:xfrm>
            <a:off x="3289301" y="2992438"/>
            <a:ext cx="3551767" cy="2559050"/>
          </a:xfrm>
          <a:prstGeom prst="ellipse">
            <a:avLst/>
          </a:prstGeom>
          <a:noFill/>
          <a:ln w="28575" algn="ctr">
            <a:solidFill>
              <a:srgbClr val="FF66FF"/>
            </a:solidFill>
            <a:round/>
            <a:headEnd/>
            <a:tailEnd/>
          </a:ln>
        </p:spPr>
        <p:txBody>
          <a:bodyPr/>
          <a:lstStyle/>
          <a:p>
            <a:endParaRPr lang="fr-FR" altLang="fr-FR" sz="3200" b="1"/>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endParaRPr lang="fr-FR" altLang="fr-FR"/>
          </a:p>
        </p:txBody>
      </p:sp>
      <p:pic>
        <p:nvPicPr>
          <p:cNvPr id="71683" name="Picture 3"/>
          <p:cNvPicPr>
            <a:picLocks noGrp="1" noChangeAspect="1" noChangeArrowheads="1"/>
          </p:cNvPicPr>
          <p:nvPr>
            <p:ph type="body" idx="1"/>
          </p:nvPr>
        </p:nvPicPr>
        <p:blipFill>
          <a:blip r:embed="rId2"/>
          <a:srcRect l="21283" t="15933" r="20343" b="8797"/>
          <a:stretch>
            <a:fillRect/>
          </a:stretch>
        </p:blipFill>
        <p:spPr>
          <a:xfrm>
            <a:off x="719667" y="549275"/>
            <a:ext cx="11137900" cy="5702300"/>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Grp="1" noChangeAspect="1" noChangeArrowheads="1"/>
          </p:cNvPicPr>
          <p:nvPr>
            <p:ph sz="half" idx="1"/>
          </p:nvPr>
        </p:nvPicPr>
        <p:blipFill>
          <a:blip r:embed="rId2"/>
          <a:srcRect/>
          <a:stretch>
            <a:fillRect/>
          </a:stretch>
        </p:blipFill>
        <p:spPr>
          <a:xfrm>
            <a:off x="383118" y="620713"/>
            <a:ext cx="7681383" cy="2830512"/>
          </a:xfrm>
          <a:solidFill>
            <a:srgbClr val="CCECFF"/>
          </a:solidFill>
          <a:ln>
            <a:solidFill>
              <a:schemeClr val="accent2"/>
            </a:solidFill>
          </a:ln>
        </p:spPr>
      </p:pic>
      <p:pic>
        <p:nvPicPr>
          <p:cNvPr id="76803" name="Picture 3"/>
          <p:cNvPicPr>
            <a:picLocks noGrp="1" noChangeAspect="1" noChangeArrowheads="1"/>
          </p:cNvPicPr>
          <p:nvPr>
            <p:ph sz="half" idx="2"/>
          </p:nvPr>
        </p:nvPicPr>
        <p:blipFill>
          <a:blip r:embed="rId3"/>
          <a:srcRect/>
          <a:stretch>
            <a:fillRect/>
          </a:stretch>
        </p:blipFill>
        <p:spPr>
          <a:xfrm>
            <a:off x="5084233" y="3789363"/>
            <a:ext cx="7105651" cy="2901950"/>
          </a:xfrm>
          <a:solidFill>
            <a:srgbClr val="FFFF99"/>
          </a:solidFill>
          <a:ln>
            <a:solidFill>
              <a:schemeClr val="accent2"/>
            </a:solidFill>
          </a:ln>
        </p:spPr>
      </p:pic>
      <p:sp>
        <p:nvSpPr>
          <p:cNvPr id="76804" name="ZoneTexte 1"/>
          <p:cNvSpPr txBox="1">
            <a:spLocks noChangeArrowheads="1"/>
          </p:cNvSpPr>
          <p:nvPr/>
        </p:nvSpPr>
        <p:spPr bwMode="auto">
          <a:xfrm>
            <a:off x="8434918" y="1409700"/>
            <a:ext cx="3263900" cy="923330"/>
          </a:xfrm>
          <a:prstGeom prst="rect">
            <a:avLst/>
          </a:prstGeom>
          <a:noFill/>
          <a:ln w="9525">
            <a:noFill/>
            <a:miter lim="800000"/>
            <a:headEnd/>
            <a:tailEnd/>
          </a:ln>
        </p:spPr>
        <p:txBody>
          <a:bodyPr>
            <a:spAutoFit/>
          </a:bodyPr>
          <a:lstStyle/>
          <a:p>
            <a:r>
              <a:rPr lang="fr-FR" altLang="fr-FR">
                <a:latin typeface="Arial" charset="0"/>
                <a:cs typeface="Arial" charset="0"/>
              </a:rPr>
              <a:t>Eisinger 3 dans les deux cas</a:t>
            </a:r>
          </a:p>
          <a:p>
            <a:endParaRPr lang="fr-FR" altLang="fr-FR"/>
          </a:p>
          <a:p>
            <a:endParaRPr lang="fr-FR" altLang="fr-FR"/>
          </a:p>
        </p:txBody>
      </p:sp>
      <p:sp>
        <p:nvSpPr>
          <p:cNvPr id="76805" name="ZoneTexte 2"/>
          <p:cNvSpPr txBox="1">
            <a:spLocks noChangeArrowheads="1"/>
          </p:cNvSpPr>
          <p:nvPr/>
        </p:nvSpPr>
        <p:spPr bwMode="auto">
          <a:xfrm>
            <a:off x="3871385" y="2241550"/>
            <a:ext cx="190500" cy="401638"/>
          </a:xfrm>
          <a:prstGeom prst="rect">
            <a:avLst/>
          </a:prstGeom>
          <a:noFill/>
          <a:ln w="9525">
            <a:noFill/>
            <a:miter lim="800000"/>
            <a:headEnd/>
            <a:tailEnd/>
          </a:ln>
        </p:spPr>
        <p:txBody>
          <a:bodyPr>
            <a:spAutoFit/>
          </a:bodyPr>
          <a:lstStyle/>
          <a:p>
            <a:r>
              <a:rPr lang="fr-FR" altLang="fr-FR" sz="2000">
                <a:solidFill>
                  <a:srgbClr val="FF0000"/>
                </a:solidFill>
              </a:rPr>
              <a:t>5</a:t>
            </a:r>
          </a:p>
        </p:txBody>
      </p:sp>
      <p:sp>
        <p:nvSpPr>
          <p:cNvPr id="76806" name="ZoneTexte 4"/>
          <p:cNvSpPr txBox="1">
            <a:spLocks noChangeArrowheads="1"/>
          </p:cNvSpPr>
          <p:nvPr/>
        </p:nvSpPr>
        <p:spPr bwMode="auto">
          <a:xfrm>
            <a:off x="8597900" y="5661026"/>
            <a:ext cx="289984" cy="369332"/>
          </a:xfrm>
          <a:prstGeom prst="rect">
            <a:avLst/>
          </a:prstGeom>
          <a:noFill/>
          <a:ln w="9525">
            <a:noFill/>
            <a:miter lim="800000"/>
            <a:headEnd/>
            <a:tailEnd/>
          </a:ln>
        </p:spPr>
        <p:txBody>
          <a:bodyPr>
            <a:spAutoFit/>
          </a:bodyPr>
          <a:lstStyle/>
          <a:p>
            <a:r>
              <a:rPr lang="fr-FR" altLang="fr-FR">
                <a:solidFill>
                  <a:srgbClr val="FF0000"/>
                </a:solidFill>
              </a:rPr>
              <a:t>5</a:t>
            </a:r>
          </a:p>
        </p:txBody>
      </p:sp>
      <p:sp>
        <p:nvSpPr>
          <p:cNvPr id="76807" name="ZoneTexte 7"/>
          <p:cNvSpPr txBox="1">
            <a:spLocks noChangeArrowheads="1"/>
          </p:cNvSpPr>
          <p:nvPr/>
        </p:nvSpPr>
        <p:spPr bwMode="auto">
          <a:xfrm>
            <a:off x="719667" y="115889"/>
            <a:ext cx="8257117" cy="401637"/>
          </a:xfrm>
          <a:prstGeom prst="rect">
            <a:avLst/>
          </a:prstGeom>
          <a:noFill/>
          <a:ln w="9525">
            <a:noFill/>
            <a:miter lim="800000"/>
            <a:headEnd/>
            <a:tailEnd/>
          </a:ln>
        </p:spPr>
        <p:txBody>
          <a:bodyPr>
            <a:spAutoFit/>
          </a:bodyPr>
          <a:lstStyle/>
          <a:p>
            <a:r>
              <a:rPr lang="fr-FR" altLang="fr-FR" sz="2000">
                <a:solidFill>
                  <a:srgbClr val="FF0000"/>
                </a:solidFill>
              </a:rPr>
              <a:t>Bonaiti 3,8 branche paternelle, 3,5 branche maternelle</a:t>
            </a:r>
          </a:p>
        </p:txBody>
      </p:sp>
      <p:sp>
        <p:nvSpPr>
          <p:cNvPr id="76808" name="ZoneTexte 9"/>
          <p:cNvSpPr txBox="1">
            <a:spLocks noChangeArrowheads="1"/>
          </p:cNvSpPr>
          <p:nvPr/>
        </p:nvSpPr>
        <p:spPr bwMode="auto">
          <a:xfrm>
            <a:off x="4654551" y="1341438"/>
            <a:ext cx="865716" cy="400050"/>
          </a:xfrm>
          <a:prstGeom prst="rect">
            <a:avLst/>
          </a:prstGeom>
          <a:noFill/>
          <a:ln w="9525">
            <a:noFill/>
            <a:miter lim="800000"/>
            <a:headEnd/>
            <a:tailEnd/>
          </a:ln>
        </p:spPr>
        <p:txBody>
          <a:bodyPr>
            <a:spAutoFit/>
          </a:bodyPr>
          <a:lstStyle/>
          <a:p>
            <a:r>
              <a:rPr lang="fr-FR" altLang="fr-FR" sz="2000">
                <a:solidFill>
                  <a:srgbClr val="FF0000"/>
                </a:solidFill>
              </a:rPr>
              <a:t>-0,7</a:t>
            </a:r>
          </a:p>
        </p:txBody>
      </p:sp>
      <p:sp>
        <p:nvSpPr>
          <p:cNvPr id="76809" name="ZoneTexte 10"/>
          <p:cNvSpPr txBox="1">
            <a:spLocks noChangeArrowheads="1"/>
          </p:cNvSpPr>
          <p:nvPr/>
        </p:nvSpPr>
        <p:spPr bwMode="auto">
          <a:xfrm>
            <a:off x="6288617" y="1409700"/>
            <a:ext cx="863600" cy="400050"/>
          </a:xfrm>
          <a:prstGeom prst="rect">
            <a:avLst/>
          </a:prstGeom>
          <a:noFill/>
          <a:ln w="9525">
            <a:noFill/>
            <a:miter lim="800000"/>
            <a:headEnd/>
            <a:tailEnd/>
          </a:ln>
        </p:spPr>
        <p:txBody>
          <a:bodyPr>
            <a:spAutoFit/>
          </a:bodyPr>
          <a:lstStyle/>
          <a:p>
            <a:r>
              <a:rPr lang="fr-FR" altLang="fr-FR" sz="2000">
                <a:solidFill>
                  <a:srgbClr val="FF0000"/>
                </a:solidFill>
              </a:rPr>
              <a:t>-0,4</a:t>
            </a:r>
          </a:p>
        </p:txBody>
      </p:sp>
      <p:sp>
        <p:nvSpPr>
          <p:cNvPr id="76810" name="ZoneTexte 11"/>
          <p:cNvSpPr txBox="1">
            <a:spLocks noChangeArrowheads="1"/>
          </p:cNvSpPr>
          <p:nvPr/>
        </p:nvSpPr>
        <p:spPr bwMode="auto">
          <a:xfrm>
            <a:off x="3407833" y="908050"/>
            <a:ext cx="1151467" cy="646331"/>
          </a:xfrm>
          <a:prstGeom prst="rect">
            <a:avLst/>
          </a:prstGeom>
          <a:noFill/>
          <a:ln w="9525">
            <a:noFill/>
            <a:miter lim="800000"/>
            <a:headEnd/>
            <a:tailEnd/>
          </a:ln>
        </p:spPr>
        <p:txBody>
          <a:bodyPr>
            <a:spAutoFit/>
          </a:bodyPr>
          <a:lstStyle/>
          <a:p>
            <a:r>
              <a:rPr lang="fr-FR" altLang="fr-FR">
                <a:solidFill>
                  <a:srgbClr val="FF0000"/>
                </a:solidFill>
              </a:rPr>
              <a:t>-0,4</a:t>
            </a:r>
          </a:p>
          <a:p>
            <a:endParaRPr lang="fr-FR" altLang="fr-FR"/>
          </a:p>
        </p:txBody>
      </p:sp>
      <p:sp>
        <p:nvSpPr>
          <p:cNvPr id="76811" name="ZoneTexte 12"/>
          <p:cNvSpPr txBox="1">
            <a:spLocks noChangeArrowheads="1"/>
          </p:cNvSpPr>
          <p:nvPr/>
        </p:nvSpPr>
        <p:spPr bwMode="auto">
          <a:xfrm>
            <a:off x="7247467" y="765176"/>
            <a:ext cx="960967" cy="646331"/>
          </a:xfrm>
          <a:prstGeom prst="rect">
            <a:avLst/>
          </a:prstGeom>
          <a:noFill/>
          <a:ln w="9525">
            <a:noFill/>
            <a:miter lim="800000"/>
            <a:headEnd/>
            <a:tailEnd/>
          </a:ln>
        </p:spPr>
        <p:txBody>
          <a:bodyPr>
            <a:spAutoFit/>
          </a:bodyPr>
          <a:lstStyle/>
          <a:p>
            <a:r>
              <a:rPr lang="fr-FR" altLang="fr-FR">
                <a:solidFill>
                  <a:srgbClr val="FF0000"/>
                </a:solidFill>
              </a:rPr>
              <a:t>-0,4</a:t>
            </a:r>
          </a:p>
          <a:p>
            <a:endParaRPr lang="fr-FR" altLang="fr-FR"/>
          </a:p>
        </p:txBody>
      </p:sp>
      <p:pic>
        <p:nvPicPr>
          <p:cNvPr id="76812" name="Picture 2"/>
          <p:cNvPicPr>
            <a:picLocks noChangeAspect="1" noChangeArrowheads="1"/>
          </p:cNvPicPr>
          <p:nvPr/>
        </p:nvPicPr>
        <p:blipFill>
          <a:blip r:embed="rId4"/>
          <a:srcRect l="26146" t="61069" r="7916" b="13542"/>
          <a:stretch>
            <a:fillRect/>
          </a:stretch>
        </p:blipFill>
        <p:spPr bwMode="auto">
          <a:xfrm>
            <a:off x="239184" y="3789363"/>
            <a:ext cx="5281083" cy="1219200"/>
          </a:xfrm>
          <a:prstGeom prst="rect">
            <a:avLst/>
          </a:prstGeom>
          <a:noFill/>
          <a:ln w="9525">
            <a:noFill/>
            <a:miter lim="800000"/>
            <a:headEnd/>
            <a:tailEnd/>
          </a:ln>
        </p:spPr>
      </p:pic>
      <p:sp>
        <p:nvSpPr>
          <p:cNvPr id="76813" name="ZoneTexte 13"/>
          <p:cNvSpPr txBox="1">
            <a:spLocks noChangeArrowheads="1"/>
          </p:cNvSpPr>
          <p:nvPr/>
        </p:nvSpPr>
        <p:spPr bwMode="auto">
          <a:xfrm>
            <a:off x="8208433" y="3933826"/>
            <a:ext cx="958851" cy="369332"/>
          </a:xfrm>
          <a:prstGeom prst="rect">
            <a:avLst/>
          </a:prstGeom>
          <a:noFill/>
          <a:ln w="9525">
            <a:noFill/>
            <a:miter lim="800000"/>
            <a:headEnd/>
            <a:tailEnd/>
          </a:ln>
        </p:spPr>
        <p:txBody>
          <a:bodyPr>
            <a:spAutoFit/>
          </a:bodyPr>
          <a:lstStyle/>
          <a:p>
            <a:r>
              <a:rPr lang="fr-FR" altLang="fr-FR">
                <a:solidFill>
                  <a:srgbClr val="FF0000"/>
                </a:solidFill>
              </a:rPr>
              <a:t>-0,4</a:t>
            </a:r>
          </a:p>
        </p:txBody>
      </p:sp>
      <p:sp>
        <p:nvSpPr>
          <p:cNvPr id="76814" name="ZoneTexte 14"/>
          <p:cNvSpPr txBox="1">
            <a:spLocks noChangeArrowheads="1"/>
          </p:cNvSpPr>
          <p:nvPr/>
        </p:nvSpPr>
        <p:spPr bwMode="auto">
          <a:xfrm>
            <a:off x="334434" y="5373688"/>
            <a:ext cx="4512733" cy="923330"/>
          </a:xfrm>
          <a:prstGeom prst="rect">
            <a:avLst/>
          </a:prstGeom>
          <a:noFill/>
          <a:ln w="9525">
            <a:noFill/>
            <a:miter lim="800000"/>
            <a:headEnd/>
            <a:tailEnd/>
          </a:ln>
        </p:spPr>
        <p:txBody>
          <a:bodyPr>
            <a:spAutoFit/>
          </a:bodyPr>
          <a:lstStyle/>
          <a:p>
            <a:r>
              <a:rPr lang="fr-FR" altLang="fr-FR">
                <a:solidFill>
                  <a:srgbClr val="FF0000"/>
                </a:solidFill>
              </a:rPr>
              <a:t>Bonaiti 4,6 branche paternelle, 5 branche maternelle</a:t>
            </a:r>
          </a:p>
          <a:p>
            <a:endParaRPr lang="fr-FR" altLang="fr-FR"/>
          </a:p>
        </p:txBody>
      </p:sp>
      <p:sp>
        <p:nvSpPr>
          <p:cNvPr id="76815" name="ZoneTexte 15"/>
          <p:cNvSpPr txBox="1">
            <a:spLocks noChangeArrowheads="1"/>
          </p:cNvSpPr>
          <p:nvPr/>
        </p:nvSpPr>
        <p:spPr bwMode="auto">
          <a:xfrm>
            <a:off x="719667" y="1409701"/>
            <a:ext cx="1151467" cy="646331"/>
          </a:xfrm>
          <a:prstGeom prst="rect">
            <a:avLst/>
          </a:prstGeom>
          <a:noFill/>
          <a:ln w="9525">
            <a:noFill/>
            <a:miter lim="800000"/>
            <a:headEnd/>
            <a:tailEnd/>
          </a:ln>
        </p:spPr>
        <p:txBody>
          <a:bodyPr>
            <a:spAutoFit/>
          </a:bodyPr>
          <a:lstStyle/>
          <a:p>
            <a:r>
              <a:rPr lang="fr-FR" altLang="fr-FR">
                <a:solidFill>
                  <a:srgbClr val="FF0000"/>
                </a:solidFill>
              </a:rPr>
              <a:t>-0,4</a:t>
            </a:r>
          </a:p>
          <a:p>
            <a:endParaRPr lang="fr-FR" altLang="fr-FR"/>
          </a:p>
        </p:txBody>
      </p:sp>
      <p:sp>
        <p:nvSpPr>
          <p:cNvPr id="76816" name="ZoneTexte 16"/>
          <p:cNvSpPr txBox="1">
            <a:spLocks noChangeArrowheads="1"/>
          </p:cNvSpPr>
          <p:nvPr/>
        </p:nvSpPr>
        <p:spPr bwMode="auto">
          <a:xfrm>
            <a:off x="2063751" y="1411288"/>
            <a:ext cx="1151467" cy="646331"/>
          </a:xfrm>
          <a:prstGeom prst="rect">
            <a:avLst/>
          </a:prstGeom>
          <a:noFill/>
          <a:ln w="9525">
            <a:noFill/>
            <a:miter lim="800000"/>
            <a:headEnd/>
            <a:tailEnd/>
          </a:ln>
        </p:spPr>
        <p:txBody>
          <a:bodyPr>
            <a:spAutoFit/>
          </a:bodyPr>
          <a:lstStyle/>
          <a:p>
            <a:r>
              <a:rPr lang="fr-FR" altLang="fr-FR">
                <a:solidFill>
                  <a:srgbClr val="FF0000"/>
                </a:solidFill>
              </a:rPr>
              <a:t>-0,4</a:t>
            </a:r>
          </a:p>
          <a:p>
            <a:endParaRPr lang="fr-FR" altLang="fr-F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2"/>
          </p:nvPr>
        </p:nvSpPr>
        <p:spPr>
          <a:noFill/>
          <a:ln>
            <a:miter lim="800000"/>
            <a:headEnd/>
            <a:tailEnd/>
          </a:ln>
        </p:spPr>
        <p:txBody>
          <a:bodyPr/>
          <a:lstStyle/>
          <a:p>
            <a:fld id="{4713299A-1B44-4BDA-98FF-24953BCD4C3C}" type="slidenum">
              <a:rPr lang="fr-FR" altLang="fr-FR" smtClean="0"/>
              <a:pPr/>
              <a:t>29</a:t>
            </a:fld>
            <a:endParaRPr lang="fr-FR" altLang="fr-FR"/>
          </a:p>
        </p:txBody>
      </p:sp>
      <p:pic>
        <p:nvPicPr>
          <p:cNvPr id="49155" name="Picture 2"/>
          <p:cNvPicPr>
            <a:picLocks noChangeAspect="1" noChangeArrowheads="1"/>
          </p:cNvPicPr>
          <p:nvPr/>
        </p:nvPicPr>
        <p:blipFill>
          <a:blip r:embed="rId2"/>
          <a:srcRect l="64258" t="15536" r="15909" b="11850"/>
          <a:stretch>
            <a:fillRect/>
          </a:stretch>
        </p:blipFill>
        <p:spPr bwMode="auto">
          <a:xfrm>
            <a:off x="2740269" y="0"/>
            <a:ext cx="7200900" cy="663746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fr-FR" sz="1800" b="0" i="0" u="none" strike="noStrike" cap="none" normalizeH="0" baseline="0">
                <a:ln>
                  <a:noFill/>
                </a:ln>
                <a:solidFill>
                  <a:schemeClr val="tx1"/>
                </a:solidFill>
                <a:effectLst/>
                <a:latin typeface="Arial" charset="0"/>
                <a:cs typeface="Arial" charset="0"/>
              </a:rPr>
            </a:br>
            <a:endParaRPr kumimoji="0" lang="fr-FR" sz="1800" b="0" i="0" u="none" strike="noStrike" cap="none" normalizeH="0" baseline="0">
              <a:ln>
                <a:noFill/>
              </a:ln>
              <a:solidFill>
                <a:schemeClr val="tx1"/>
              </a:solidFill>
              <a:effectLst/>
              <a:latin typeface="Arial" charset="0"/>
              <a:cs typeface="Arial" charset="0"/>
            </a:endParaRPr>
          </a:p>
        </p:txBody>
      </p:sp>
      <p:pic>
        <p:nvPicPr>
          <p:cNvPr id="7172" name="Picture 4"/>
          <p:cNvPicPr>
            <a:picLocks noChangeAspect="1" noChangeArrowheads="1"/>
          </p:cNvPicPr>
          <p:nvPr/>
        </p:nvPicPr>
        <p:blipFill>
          <a:blip r:embed="rId2"/>
          <a:srcRect/>
          <a:stretch>
            <a:fillRect/>
          </a:stretch>
        </p:blipFill>
        <p:spPr bwMode="auto">
          <a:xfrm>
            <a:off x="371231" y="429602"/>
            <a:ext cx="5305425" cy="5973763"/>
          </a:xfrm>
          <a:prstGeom prst="rect">
            <a:avLst/>
          </a:prstGeom>
          <a:noFill/>
          <a:ln w="9525">
            <a:noFill/>
            <a:miter lim="800000"/>
            <a:headEnd/>
            <a:tailEnd/>
          </a:ln>
          <a:effectLst/>
        </p:spPr>
      </p:pic>
      <p:sp>
        <p:nvSpPr>
          <p:cNvPr id="8" name="Ellipse 7"/>
          <p:cNvSpPr/>
          <p:nvPr/>
        </p:nvSpPr>
        <p:spPr>
          <a:xfrm>
            <a:off x="4759569" y="5802923"/>
            <a:ext cx="668216" cy="2930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4783016" y="6107722"/>
            <a:ext cx="668216" cy="29307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4724400" y="2625970"/>
            <a:ext cx="668216" cy="293077"/>
          </a:xfrm>
          <a:prstGeom prst="ellipse">
            <a:avLst/>
          </a:prstGeom>
          <a:noFill/>
          <a:ln>
            <a:solidFill>
              <a:srgbClr val="34A5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avec flèche 11"/>
          <p:cNvCxnSpPr/>
          <p:nvPr/>
        </p:nvCxnSpPr>
        <p:spPr>
          <a:xfrm flipV="1">
            <a:off x="5673970" y="2766646"/>
            <a:ext cx="961292" cy="117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6740768" y="2614246"/>
            <a:ext cx="5451231" cy="4185761"/>
          </a:xfrm>
          <a:prstGeom prst="rect">
            <a:avLst/>
          </a:prstGeom>
          <a:noFill/>
        </p:spPr>
        <p:txBody>
          <a:bodyPr wrap="square" rtlCol="0">
            <a:spAutoFit/>
          </a:bodyPr>
          <a:lstStyle/>
          <a:p>
            <a:r>
              <a:rPr lang="fr-FR" sz="1400" dirty="0"/>
              <a:t>55 584 syndrome seins-ovaires               7602 syndrome de Lynch</a:t>
            </a:r>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r>
              <a:rPr lang="fr-FR" sz="1400" dirty="0"/>
              <a:t>17890 syndrome seins-ovaires                 2076 syndrome de Lynch</a:t>
            </a:r>
          </a:p>
          <a:p>
            <a:r>
              <a:rPr lang="fr-FR" sz="1400" dirty="0"/>
              <a:t>&gt; 1580  porteurs d’une altération         &gt; 400 porteurs d’une altération</a:t>
            </a:r>
          </a:p>
          <a:p>
            <a:endParaRPr lang="fr-FR" sz="1400" dirty="0"/>
          </a:p>
          <a:p>
            <a:r>
              <a:rPr lang="fr-FR" sz="1400" dirty="0"/>
              <a:t>7210 syndrome seins-ovaires                    2076 syndrome de Lynch</a:t>
            </a:r>
          </a:p>
          <a:p>
            <a:r>
              <a:rPr lang="fr-FR" sz="1400" dirty="0"/>
              <a:t>&gt; 3107  porteurs d’une altération             &gt; 920 porteurs d’une altération</a:t>
            </a:r>
          </a:p>
        </p:txBody>
      </p:sp>
      <p:cxnSp>
        <p:nvCxnSpPr>
          <p:cNvPr id="16" name="Connecteur droit avec flèche 15"/>
          <p:cNvCxnSpPr/>
          <p:nvPr/>
        </p:nvCxnSpPr>
        <p:spPr>
          <a:xfrm flipV="1">
            <a:off x="5591907" y="5920154"/>
            <a:ext cx="961292" cy="11723"/>
          </a:xfrm>
          <a:prstGeom prst="straightConnector1">
            <a:avLst/>
          </a:prstGeom>
          <a:ln>
            <a:solidFill>
              <a:srgbClr val="FF505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a:off x="5580185" y="6213232"/>
            <a:ext cx="1101969" cy="339968"/>
          </a:xfrm>
          <a:prstGeom prst="straightConnector1">
            <a:avLst/>
          </a:prstGeom>
          <a:ln>
            <a:solidFill>
              <a:srgbClr val="92D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914400" y="304800"/>
            <a:ext cx="10363200" cy="820738"/>
          </a:xfrm>
        </p:spPr>
        <p:txBody>
          <a:bodyPr/>
          <a:lstStyle/>
          <a:p>
            <a:pPr eaLnBrk="1" hangingPunct="1"/>
            <a:r>
              <a:rPr lang="fr-FR" altLang="fr-FR" sz="3200" b="1">
                <a:solidFill>
                  <a:schemeClr val="accent2"/>
                </a:solidFill>
                <a:latin typeface="Arial" charset="0"/>
              </a:rPr>
              <a:t>Risques de cancers liés à BRCA1/2 </a:t>
            </a:r>
            <a:r>
              <a:rPr lang="fr-FR" altLang="fr-FR" sz="2000" b="1">
                <a:solidFill>
                  <a:schemeClr val="accent2"/>
                </a:solidFill>
                <a:latin typeface="Arial" charset="0"/>
              </a:rPr>
              <a:t>(1/1000)</a:t>
            </a:r>
          </a:p>
        </p:txBody>
      </p:sp>
      <p:sp>
        <p:nvSpPr>
          <p:cNvPr id="47107" name="Text Box 3"/>
          <p:cNvSpPr txBox="1">
            <a:spLocks noChangeArrowheads="1"/>
          </p:cNvSpPr>
          <p:nvPr/>
        </p:nvSpPr>
        <p:spPr bwMode="auto">
          <a:xfrm>
            <a:off x="848784" y="1196975"/>
            <a:ext cx="11343216" cy="5397500"/>
          </a:xfrm>
          <a:prstGeom prst="rect">
            <a:avLst/>
          </a:prstGeom>
          <a:noFill/>
          <a:ln w="9525">
            <a:noFill/>
            <a:miter lim="800000"/>
            <a:headEnd/>
            <a:tailEnd/>
          </a:ln>
        </p:spPr>
        <p:txBody>
          <a:bodyPr>
            <a:spAutoFit/>
          </a:bodyPr>
          <a:lstStyle/>
          <a:p>
            <a:pPr>
              <a:spcBef>
                <a:spcPct val="50000"/>
              </a:spcBef>
            </a:pPr>
            <a:r>
              <a:rPr lang="fr-FR" altLang="fr-FR" b="1" u="sng" dirty="0">
                <a:latin typeface="Arial" charset="0"/>
                <a:cs typeface="Arial" charset="0"/>
              </a:rPr>
              <a:t>Chez la femme</a:t>
            </a:r>
            <a:r>
              <a:rPr lang="fr-FR" altLang="fr-FR" dirty="0"/>
              <a:t>			</a:t>
            </a:r>
            <a:r>
              <a:rPr lang="fr-FR" altLang="fr-FR" b="1" u="sng" dirty="0">
                <a:latin typeface="Arial" charset="0"/>
              </a:rPr>
              <a:t>&lt; 45 ans           70 ans</a:t>
            </a:r>
          </a:p>
          <a:p>
            <a:pPr>
              <a:spcBef>
                <a:spcPct val="50000"/>
              </a:spcBef>
            </a:pPr>
            <a:r>
              <a:rPr lang="fr-FR" altLang="fr-FR" sz="2000" b="1" dirty="0">
                <a:solidFill>
                  <a:srgbClr val="FF7C80"/>
                </a:solidFill>
                <a:latin typeface="Arial" charset="0"/>
                <a:cs typeface="Arial" charset="0"/>
              </a:rPr>
              <a:t>CANCER SEIN  BRCA1		25%		65%  (44-78%)     </a:t>
            </a:r>
          </a:p>
          <a:p>
            <a:pPr>
              <a:spcBef>
                <a:spcPct val="50000"/>
              </a:spcBef>
            </a:pPr>
            <a:r>
              <a:rPr lang="fr-FR" altLang="fr-FR" sz="2000" b="1" dirty="0">
                <a:solidFill>
                  <a:srgbClr val="FF7C80"/>
                </a:solidFill>
                <a:latin typeface="Arial" charset="0"/>
                <a:cs typeface="Arial" charset="0"/>
              </a:rPr>
              <a:t>		              BRCA2		 7%		      45%  (31-56%)</a:t>
            </a:r>
          </a:p>
          <a:p>
            <a:pPr>
              <a:spcBef>
                <a:spcPct val="50000"/>
              </a:spcBef>
            </a:pPr>
            <a:r>
              <a:rPr lang="fr-FR" altLang="fr-FR" sz="2000" b="1" dirty="0">
                <a:solidFill>
                  <a:srgbClr val="00CC00"/>
                </a:solidFill>
                <a:latin typeface="Arial" charset="0"/>
                <a:cs typeface="Arial" charset="0"/>
              </a:rPr>
              <a:t>CANCER OVAIRE BRCA1	       	10%		39%  (18-54%)</a:t>
            </a:r>
          </a:p>
          <a:p>
            <a:pPr>
              <a:spcBef>
                <a:spcPct val="50000"/>
              </a:spcBef>
            </a:pPr>
            <a:r>
              <a:rPr lang="fr-FR" altLang="fr-FR" sz="2000" b="1" dirty="0">
                <a:solidFill>
                  <a:srgbClr val="00CC00"/>
                </a:solidFill>
                <a:latin typeface="Arial" charset="0"/>
                <a:cs typeface="Arial" charset="0"/>
              </a:rPr>
              <a:t>		                    BRCA2		      &lt;1%		11%  (2,4-19%)</a:t>
            </a:r>
          </a:p>
          <a:p>
            <a:pPr>
              <a:spcBef>
                <a:spcPct val="50000"/>
              </a:spcBef>
            </a:pPr>
            <a:endParaRPr lang="fr-FR" altLang="fr-FR" sz="2000" b="1" dirty="0">
              <a:solidFill>
                <a:srgbClr val="00CC00"/>
              </a:solidFill>
              <a:latin typeface="Arial" charset="0"/>
              <a:cs typeface="Arial" charset="0"/>
            </a:endParaRPr>
          </a:p>
          <a:p>
            <a:r>
              <a:rPr lang="fr-FR" altLang="fr-FR" sz="2000" b="1" dirty="0">
                <a:latin typeface="Arial" charset="0"/>
                <a:cs typeface="Arial" charset="0"/>
              </a:rPr>
              <a:t>Risque annuel de cancer du sein CONTROLATERAL:</a:t>
            </a:r>
          </a:p>
          <a:p>
            <a:r>
              <a:rPr lang="fr-FR" altLang="fr-FR" sz="2000" b="1" dirty="0">
                <a:latin typeface="Arial" charset="0"/>
                <a:cs typeface="Arial" charset="0"/>
              </a:rPr>
              <a:t> 3,8-6,4% pour BRCA1 et 2,1-4,2% pour BRCA2</a:t>
            </a:r>
          </a:p>
          <a:p>
            <a:pPr>
              <a:spcBef>
                <a:spcPct val="50000"/>
              </a:spcBef>
            </a:pPr>
            <a:endParaRPr lang="fr-FR" altLang="fr-FR" sz="2000" b="1" dirty="0">
              <a:latin typeface="Arial" charset="0"/>
              <a:cs typeface="Arial" charset="0"/>
            </a:endParaRPr>
          </a:p>
          <a:p>
            <a:pPr>
              <a:lnSpc>
                <a:spcPct val="80000"/>
              </a:lnSpc>
              <a:spcBef>
                <a:spcPct val="50000"/>
              </a:spcBef>
            </a:pPr>
            <a:r>
              <a:rPr lang="fr-FR" altLang="fr-FR" sz="2000" b="1" u="sng" dirty="0">
                <a:latin typeface="Arial" charset="0"/>
              </a:rPr>
              <a:t>Risque majoré pour:</a:t>
            </a:r>
          </a:p>
          <a:p>
            <a:pPr>
              <a:lnSpc>
                <a:spcPct val="80000"/>
              </a:lnSpc>
              <a:spcBef>
                <a:spcPct val="50000"/>
              </a:spcBef>
              <a:buFontTx/>
              <a:buChar char="•"/>
            </a:pPr>
            <a:r>
              <a:rPr lang="fr-FR" altLang="fr-FR" sz="2000" b="1" dirty="0">
                <a:latin typeface="Arial" charset="0"/>
              </a:rPr>
              <a:t>	cancer de la prostate et cancer du sein chez l’homme</a:t>
            </a:r>
          </a:p>
          <a:p>
            <a:pPr>
              <a:lnSpc>
                <a:spcPct val="80000"/>
              </a:lnSpc>
              <a:spcBef>
                <a:spcPct val="50000"/>
              </a:spcBef>
              <a:buFontTx/>
              <a:buChar char="•"/>
            </a:pPr>
            <a:r>
              <a:rPr lang="fr-FR" altLang="fr-FR" sz="2000" b="1" dirty="0">
                <a:latin typeface="Arial" charset="0"/>
              </a:rPr>
              <a:t>	cancer exocrine du pancréas (BRCA2)</a:t>
            </a:r>
          </a:p>
          <a:p>
            <a:pPr>
              <a:lnSpc>
                <a:spcPct val="80000"/>
              </a:lnSpc>
              <a:spcBef>
                <a:spcPct val="50000"/>
              </a:spcBef>
              <a:buFontTx/>
              <a:buChar char="•"/>
            </a:pPr>
            <a:r>
              <a:rPr lang="fr-FR" altLang="fr-FR" sz="2000" b="1" dirty="0">
                <a:latin typeface="Arial" charset="0"/>
              </a:rPr>
              <a:t>            cancer des trompes de Fallope</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p:cNvSpPr>
            <a:spLocks noChangeArrowheads="1"/>
          </p:cNvSpPr>
          <p:nvPr/>
        </p:nvSpPr>
        <p:spPr bwMode="auto">
          <a:xfrm>
            <a:off x="431801" y="404814"/>
            <a:ext cx="11521017" cy="1015663"/>
          </a:xfrm>
          <a:prstGeom prst="rect">
            <a:avLst/>
          </a:prstGeom>
          <a:noFill/>
          <a:ln w="9525">
            <a:noFill/>
            <a:miter lim="800000"/>
            <a:headEnd/>
            <a:tailEnd/>
          </a:ln>
        </p:spPr>
        <p:txBody>
          <a:bodyPr>
            <a:spAutoFit/>
          </a:bodyPr>
          <a:lstStyle/>
          <a:p>
            <a:pPr algn="ctr" eaLnBrk="1" hangingPunct="1"/>
            <a:r>
              <a:rPr lang="fr-FR" altLang="fr-FR" sz="2000" b="1" dirty="0">
                <a:solidFill>
                  <a:srgbClr val="3366FF"/>
                </a:solidFill>
                <a:latin typeface="Arial" charset="0"/>
              </a:rPr>
              <a:t>Recommandations Institut National du Cancer:</a:t>
            </a:r>
          </a:p>
          <a:p>
            <a:pPr algn="ctr" eaLnBrk="1" hangingPunct="1"/>
            <a:r>
              <a:rPr lang="fr-FR" altLang="fr-FR" sz="2000" b="1" dirty="0">
                <a:solidFill>
                  <a:srgbClr val="3366FF"/>
                </a:solidFill>
                <a:latin typeface="Arial" charset="0"/>
              </a:rPr>
              <a:t> </a:t>
            </a:r>
            <a:br>
              <a:rPr lang="fr-FR" altLang="fr-FR" sz="2000" b="1" dirty="0">
                <a:solidFill>
                  <a:srgbClr val="3366FF"/>
                </a:solidFill>
                <a:latin typeface="Arial" charset="0"/>
              </a:rPr>
            </a:br>
            <a:r>
              <a:rPr lang="fr-FR" altLang="fr-FR" sz="2000" b="1" dirty="0">
                <a:solidFill>
                  <a:srgbClr val="3366FF"/>
                </a:solidFill>
                <a:latin typeface="Arial" charset="0"/>
              </a:rPr>
              <a:t>prise en charge des porteuses de mutation des gènes BRCA1/2 (1)</a:t>
            </a:r>
            <a:endParaRPr lang="fr-FR" altLang="fr-FR" sz="2000" dirty="0"/>
          </a:p>
        </p:txBody>
      </p:sp>
      <p:sp>
        <p:nvSpPr>
          <p:cNvPr id="4" name="ZoneTexte 3"/>
          <p:cNvSpPr txBox="1"/>
          <p:nvPr/>
        </p:nvSpPr>
        <p:spPr>
          <a:xfrm>
            <a:off x="492369" y="1828800"/>
            <a:ext cx="11254154" cy="4801314"/>
          </a:xfrm>
          <a:prstGeom prst="rect">
            <a:avLst/>
          </a:prstGeom>
          <a:noFill/>
        </p:spPr>
        <p:txBody>
          <a:bodyPr wrap="square" rtlCol="0">
            <a:spAutoFit/>
          </a:bodyPr>
          <a:lstStyle/>
          <a:p>
            <a:pPr algn="ctr"/>
            <a:r>
              <a:rPr lang="fr-FR" b="1" i="1" dirty="0">
                <a:solidFill>
                  <a:srgbClr val="FF0000"/>
                </a:solidFill>
              </a:rPr>
              <a:t>I- PRISE EN CHARGE DU RISQUE MAMMAIRE</a:t>
            </a:r>
          </a:p>
          <a:p>
            <a:endParaRPr lang="fr-FR" dirty="0"/>
          </a:p>
          <a:p>
            <a:r>
              <a:rPr lang="fr-FR" b="1" i="1" dirty="0">
                <a:solidFill>
                  <a:srgbClr val="FF0000"/>
                </a:solidFill>
              </a:rPr>
              <a:t>La surveillance mammaire</a:t>
            </a:r>
          </a:p>
          <a:p>
            <a:r>
              <a:rPr lang="fr-FR" dirty="0"/>
              <a:t>Suivi clinique biannuel dès l’âge de 20 ans. Suivi radiologique dès l’âge de 30 ans. Suivi radiologique plus précoce à discuter au cas par cas.</a:t>
            </a:r>
          </a:p>
          <a:p>
            <a:endParaRPr lang="fr-FR" dirty="0"/>
          </a:p>
          <a:p>
            <a:r>
              <a:rPr lang="fr-FR" dirty="0"/>
              <a:t>Sur une période n’excédant pas deux mois, ANNUELLEMENT  IRM, mammographie et échographie en cas de seins denses. Idéalement IRM à réaliser en premier pour orienter le bilan standard en cas d’anomalie détectée.</a:t>
            </a:r>
          </a:p>
          <a:p>
            <a:r>
              <a:rPr lang="fr-FR" dirty="0"/>
              <a:t>	La mammographie reste indispensable en raison des risques de faux négatif en IRM pour des lésion sin situ parfois révélées par des calcifications à la mammographie.</a:t>
            </a:r>
          </a:p>
          <a:p>
            <a:r>
              <a:rPr lang="fr-FR" dirty="0"/>
              <a:t>	Lors du premier examen l’IRM génère de 15 à 20% de recommandations de suivi rapproché à 4-6 mois ou d’examen invasifs. Ensuite ce taux diminue de moitié.</a:t>
            </a:r>
          </a:p>
          <a:p>
            <a:endParaRPr lang="fr-FR" dirty="0"/>
          </a:p>
          <a:p>
            <a:r>
              <a:rPr lang="fr-FR" b="1" i="1" dirty="0">
                <a:solidFill>
                  <a:srgbClr val="FF0000"/>
                </a:solidFill>
              </a:rPr>
              <a:t>L’alternative à la surveillance radiologique est la mastectomie prophylactique.</a:t>
            </a:r>
          </a:p>
          <a:p>
            <a:r>
              <a:rPr lang="fr-FR" dirty="0"/>
              <a:t>Bénéfice maximal si elle est réalisée avant 40 ans.</a:t>
            </a:r>
          </a:p>
          <a:p>
            <a:r>
              <a:rPr lang="fr-FR" dirty="0"/>
              <a:t>Indication à valider en RCP spécifique.</a:t>
            </a:r>
          </a:p>
          <a:p>
            <a:r>
              <a:rPr lang="fr-FR" dirty="0"/>
              <a:t>Temps de réflexion pour la patiente, accompagnement.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420078" y="533767"/>
            <a:ext cx="11521017" cy="1446550"/>
          </a:xfrm>
          <a:prstGeom prst="rect">
            <a:avLst/>
          </a:prstGeom>
          <a:noFill/>
          <a:ln w="9525">
            <a:noFill/>
            <a:miter lim="800000"/>
            <a:headEnd/>
            <a:tailEnd/>
          </a:ln>
        </p:spPr>
        <p:txBody>
          <a:bodyPr>
            <a:spAutoFit/>
          </a:bodyPr>
          <a:lstStyle/>
          <a:p>
            <a:pPr algn="ctr" eaLnBrk="1" hangingPunct="1"/>
            <a:r>
              <a:rPr lang="fr-FR" altLang="fr-FR" sz="2000" b="1" dirty="0">
                <a:solidFill>
                  <a:srgbClr val="3366FF"/>
                </a:solidFill>
                <a:latin typeface="Arial" charset="0"/>
              </a:rPr>
              <a:t>Recommandations Institut National du Cancer:</a:t>
            </a:r>
          </a:p>
          <a:p>
            <a:pPr algn="ctr" eaLnBrk="1" hangingPunct="1"/>
            <a:r>
              <a:rPr lang="fr-FR" altLang="fr-FR" sz="2000" b="1" dirty="0">
                <a:solidFill>
                  <a:srgbClr val="3366FF"/>
                </a:solidFill>
                <a:latin typeface="Arial" charset="0"/>
              </a:rPr>
              <a:t> </a:t>
            </a:r>
            <a:br>
              <a:rPr lang="fr-FR" altLang="fr-FR" sz="2000" b="1" dirty="0">
                <a:solidFill>
                  <a:srgbClr val="3366FF"/>
                </a:solidFill>
                <a:latin typeface="Arial" charset="0"/>
              </a:rPr>
            </a:br>
            <a:r>
              <a:rPr lang="fr-FR" altLang="fr-FR" sz="2000" b="1" dirty="0">
                <a:solidFill>
                  <a:srgbClr val="3366FF"/>
                </a:solidFill>
                <a:latin typeface="Arial" charset="0"/>
              </a:rPr>
              <a:t>prise en charge des porteuses de mutation des gènes BRCA1/2 (2)</a:t>
            </a:r>
          </a:p>
          <a:p>
            <a:pPr algn="ctr" eaLnBrk="1" hangingPunct="1"/>
            <a:endParaRPr lang="fr-FR" altLang="fr-FR" sz="2800" dirty="0"/>
          </a:p>
        </p:txBody>
      </p:sp>
      <p:sp>
        <p:nvSpPr>
          <p:cNvPr id="4" name="ZoneTexte 3"/>
          <p:cNvSpPr txBox="1"/>
          <p:nvPr/>
        </p:nvSpPr>
        <p:spPr>
          <a:xfrm>
            <a:off x="1406769" y="1875692"/>
            <a:ext cx="9706708" cy="5078313"/>
          </a:xfrm>
          <a:prstGeom prst="rect">
            <a:avLst/>
          </a:prstGeom>
          <a:noFill/>
        </p:spPr>
        <p:txBody>
          <a:bodyPr wrap="square" rtlCol="0">
            <a:spAutoFit/>
          </a:bodyPr>
          <a:lstStyle/>
          <a:p>
            <a:r>
              <a:rPr lang="fr-FR" b="1" i="1" dirty="0">
                <a:solidFill>
                  <a:srgbClr val="FF0000"/>
                </a:solidFill>
              </a:rPr>
              <a:t>II-PRISE EN CHARGE DU RISQUE OVARIEN</a:t>
            </a:r>
          </a:p>
          <a:p>
            <a:endParaRPr lang="fr-FR" b="1" i="1" dirty="0">
              <a:solidFill>
                <a:srgbClr val="FF0000"/>
              </a:solidFill>
            </a:endParaRPr>
          </a:p>
          <a:p>
            <a:pPr>
              <a:buFont typeface="Wingdings" pitchFamily="2" charset="2"/>
              <a:buChar char="§"/>
            </a:pPr>
            <a:r>
              <a:rPr lang="fr-FR" dirty="0"/>
              <a:t>Echographie pelvienne réalisée annuellement à partir de l’âge de 35 ans.</a:t>
            </a:r>
          </a:p>
          <a:p>
            <a:endParaRPr lang="fr-FR" dirty="0"/>
          </a:p>
          <a:p>
            <a:pPr>
              <a:buFont typeface="Wingdings" pitchFamily="2" charset="2"/>
              <a:buChar char="§"/>
            </a:pPr>
            <a:r>
              <a:rPr lang="fr-FR" dirty="0"/>
              <a:t>Compte-tenu de l’incertitude de l’efficacité en terme de morbidité et de mortalité de l’échographie pour le cancer de l’ovaire, une annexectomie prophylactique est recommandée à partir de l’âge de 40 ans après validation pluridisciplinaire. </a:t>
            </a:r>
          </a:p>
          <a:p>
            <a:r>
              <a:rPr lang="fr-FR" dirty="0"/>
              <a:t>	L’âge de l’intervention peut être modulé en fonction du gène altéré, de l’histoire familiale et de la demande de la patiente.</a:t>
            </a:r>
          </a:p>
          <a:p>
            <a:r>
              <a:rPr lang="fr-FR" dirty="0"/>
              <a:t>	L’analyse histologique des trompes et des ovaires doit être complète afin de faire le diagnostic d’un cancer occulte, présent dans 4% des cas.</a:t>
            </a:r>
          </a:p>
          <a:p>
            <a:endParaRPr lang="fr-FR" dirty="0"/>
          </a:p>
          <a:p>
            <a:endParaRPr lang="fr-FR" dirty="0"/>
          </a:p>
          <a:p>
            <a:pPr>
              <a:buFont typeface="Wingdings" pitchFamily="2" charset="2"/>
              <a:buChar char="§"/>
            </a:pPr>
            <a:r>
              <a:rPr lang="fr-FR" dirty="0"/>
              <a:t>Un traitement hormonal de la ménopause peut être proposé à doses minimales et jusqu’à l’âge de 50 ans chez des femmes présentant une altération importante de la qualité de vie  après chirurgie et n’ayant pas été atteintes de cancer du sein.</a:t>
            </a:r>
          </a:p>
          <a:p>
            <a:endParaRPr lang="fr-FR" b="1" i="1" dirty="0">
              <a:solidFill>
                <a:srgbClr val="FF0000"/>
              </a:solidFill>
            </a:endParaRPr>
          </a:p>
          <a:p>
            <a:endParaRPr lang="fr-FR" b="1" i="1" dirty="0">
              <a:solidFill>
                <a:srgbClr val="FF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p:cNvSpPr>
            <a:spLocks noGrp="1"/>
          </p:cNvSpPr>
          <p:nvPr>
            <p:ph type="title"/>
          </p:nvPr>
        </p:nvSpPr>
        <p:spPr>
          <a:xfrm>
            <a:off x="877115" y="698989"/>
            <a:ext cx="10363200" cy="1143000"/>
          </a:xfrm>
        </p:spPr>
        <p:txBody>
          <a:bodyPr>
            <a:normAutofit/>
          </a:bodyPr>
          <a:lstStyle/>
          <a:p>
            <a:r>
              <a:rPr lang="fr-FR" altLang="fr-FR" sz="2800" b="1" dirty="0">
                <a:solidFill>
                  <a:schemeClr val="accent2"/>
                </a:solidFill>
                <a:latin typeface="Arial" charset="0"/>
                <a:cs typeface="Arial" charset="0"/>
              </a:rPr>
              <a:t>Annexectomie prophylactique: avantages et inconvénients</a:t>
            </a:r>
          </a:p>
        </p:txBody>
      </p:sp>
      <p:sp>
        <p:nvSpPr>
          <p:cNvPr id="25603" name="Espace réservé du contenu 2"/>
          <p:cNvSpPr>
            <a:spLocks noGrp="1"/>
          </p:cNvSpPr>
          <p:nvPr>
            <p:ph idx="1"/>
          </p:nvPr>
        </p:nvSpPr>
        <p:spPr>
          <a:xfrm>
            <a:off x="1029515" y="2149475"/>
            <a:ext cx="10557933" cy="4114800"/>
          </a:xfrm>
        </p:spPr>
        <p:txBody>
          <a:bodyPr>
            <a:normAutofit/>
          </a:bodyPr>
          <a:lstStyle/>
          <a:p>
            <a:r>
              <a:rPr lang="fr-FR" altLang="fr-FR" sz="2000" dirty="0">
                <a:latin typeface="Arial" charset="0"/>
                <a:cs typeface="Arial" charset="0"/>
              </a:rPr>
              <a:t>Diminution:</a:t>
            </a:r>
          </a:p>
          <a:p>
            <a:pPr lvl="1"/>
            <a:r>
              <a:rPr lang="fr-FR" altLang="fr-FR" sz="2000" dirty="0">
                <a:latin typeface="Arial" charset="0"/>
                <a:cs typeface="Arial" charset="0"/>
              </a:rPr>
              <a:t> du risque de cancer de l’ovaire de 90%, </a:t>
            </a:r>
          </a:p>
          <a:p>
            <a:pPr lvl="1"/>
            <a:r>
              <a:rPr lang="fr-FR" altLang="fr-FR" sz="2000" dirty="0">
                <a:latin typeface="Arial" charset="0"/>
                <a:cs typeface="Arial" charset="0"/>
              </a:rPr>
              <a:t>du risque de cancer du sein de 50%, </a:t>
            </a:r>
          </a:p>
          <a:p>
            <a:pPr lvl="1"/>
            <a:r>
              <a:rPr lang="fr-FR" altLang="fr-FR" sz="2000" dirty="0">
                <a:latin typeface="Arial" charset="0"/>
                <a:cs typeface="Arial" charset="0"/>
              </a:rPr>
              <a:t>de la mortalité liée au cancer de 60%</a:t>
            </a:r>
          </a:p>
          <a:p>
            <a:pPr lvl="1">
              <a:buFontTx/>
              <a:buNone/>
            </a:pPr>
            <a:endParaRPr lang="fr-FR" altLang="fr-FR" sz="2000" dirty="0">
              <a:latin typeface="Arial" charset="0"/>
              <a:cs typeface="Arial" charset="0"/>
            </a:endParaRPr>
          </a:p>
          <a:p>
            <a:pPr lvl="1">
              <a:buFontTx/>
              <a:buNone/>
            </a:pPr>
            <a:r>
              <a:rPr lang="fr-FR" altLang="fr-FR" sz="2000" dirty="0">
                <a:latin typeface="Arial" charset="0"/>
                <a:cs typeface="Arial" charset="0"/>
              </a:rPr>
              <a:t>	</a:t>
            </a:r>
          </a:p>
          <a:p>
            <a:r>
              <a:rPr lang="fr-FR" altLang="fr-FR" sz="2000" dirty="0">
                <a:latin typeface="Arial" charset="0"/>
                <a:cs typeface="Arial" charset="0"/>
              </a:rPr>
              <a:t>Ménopause précoce: risque d’ostéoporose, risques cardiovasculaires…</a:t>
            </a:r>
          </a:p>
          <a:p>
            <a:endParaRPr lang="fr-FR" altLang="fr-FR" sz="2000" dirty="0">
              <a:latin typeface="Arial" charset="0"/>
              <a:cs typeface="Arial" charset="0"/>
            </a:endParaRPr>
          </a:p>
          <a:p>
            <a:r>
              <a:rPr lang="fr-FR" altLang="fr-FR" sz="2000" dirty="0">
                <a:latin typeface="Arial" charset="0"/>
                <a:cs typeface="Arial" charset="0"/>
              </a:rPr>
              <a:t>60-70% de femmes BRCA+ ont une annexectomie prophylactique, âge &gt; 40 ans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re 1"/>
          <p:cNvSpPr>
            <a:spLocks noGrp="1"/>
          </p:cNvSpPr>
          <p:nvPr>
            <p:ph type="title"/>
          </p:nvPr>
        </p:nvSpPr>
        <p:spPr>
          <a:xfrm>
            <a:off x="349739" y="863111"/>
            <a:ext cx="11233151" cy="1143000"/>
          </a:xfrm>
        </p:spPr>
        <p:txBody>
          <a:bodyPr>
            <a:normAutofit/>
          </a:bodyPr>
          <a:lstStyle/>
          <a:p>
            <a:r>
              <a:rPr lang="fr-FR" altLang="fr-FR" sz="2400" b="1" dirty="0">
                <a:solidFill>
                  <a:schemeClr val="accent2"/>
                </a:solidFill>
                <a:latin typeface="Arial" charset="0"/>
                <a:cs typeface="Arial" charset="0"/>
              </a:rPr>
              <a:t>A l’étude : en alternative à l’annexectomie,  </a:t>
            </a:r>
            <a:br>
              <a:rPr lang="fr-FR" altLang="fr-FR" sz="2400" b="1" dirty="0">
                <a:solidFill>
                  <a:schemeClr val="accent2"/>
                </a:solidFill>
                <a:latin typeface="Arial" charset="0"/>
                <a:cs typeface="Arial" charset="0"/>
              </a:rPr>
            </a:br>
            <a:r>
              <a:rPr lang="fr-FR" altLang="fr-FR" sz="2400" b="1" dirty="0">
                <a:solidFill>
                  <a:schemeClr val="accent2"/>
                </a:solidFill>
                <a:latin typeface="Arial" charset="0"/>
                <a:cs typeface="Arial" charset="0"/>
              </a:rPr>
              <a:t>		</a:t>
            </a:r>
            <a:r>
              <a:rPr lang="fr-FR" altLang="fr-FR" sz="2400" b="1" dirty="0" err="1">
                <a:solidFill>
                  <a:schemeClr val="accent2"/>
                </a:solidFill>
                <a:latin typeface="Arial" charset="0"/>
                <a:cs typeface="Arial" charset="0"/>
              </a:rPr>
              <a:t>fimbriectomie</a:t>
            </a:r>
            <a:r>
              <a:rPr lang="fr-FR" altLang="fr-FR" sz="2400" b="1" dirty="0">
                <a:solidFill>
                  <a:schemeClr val="accent2"/>
                </a:solidFill>
                <a:latin typeface="Arial" charset="0"/>
                <a:cs typeface="Arial" charset="0"/>
              </a:rPr>
              <a:t> + ovariectomie secondaire</a:t>
            </a:r>
          </a:p>
        </p:txBody>
      </p:sp>
      <p:sp>
        <p:nvSpPr>
          <p:cNvPr id="26627" name="Espace réservé du contenu 2"/>
          <p:cNvSpPr>
            <a:spLocks noGrp="1"/>
          </p:cNvSpPr>
          <p:nvPr>
            <p:ph idx="1"/>
          </p:nvPr>
        </p:nvSpPr>
        <p:spPr>
          <a:xfrm>
            <a:off x="877115" y="2348767"/>
            <a:ext cx="10363200" cy="2527300"/>
          </a:xfrm>
        </p:spPr>
        <p:txBody>
          <a:bodyPr>
            <a:noAutofit/>
          </a:bodyPr>
          <a:lstStyle/>
          <a:p>
            <a:r>
              <a:rPr lang="fr-FR" altLang="fr-FR" sz="2000" dirty="0">
                <a:latin typeface="Arial" charset="0"/>
                <a:cs typeface="Arial" charset="0"/>
              </a:rPr>
              <a:t>Surface épithélium ovaire, trompe et séreuse péritonéale origine embryologique commune différente origine </a:t>
            </a:r>
            <a:r>
              <a:rPr lang="fr-FR" altLang="fr-FR" sz="2000" dirty="0" err="1">
                <a:latin typeface="Arial" charset="0"/>
                <a:cs typeface="Arial" charset="0"/>
              </a:rPr>
              <a:t>müllerienne</a:t>
            </a:r>
            <a:r>
              <a:rPr lang="fr-FR" altLang="fr-FR" sz="2000" dirty="0">
                <a:latin typeface="Arial" charset="0"/>
                <a:cs typeface="Arial" charset="0"/>
              </a:rPr>
              <a:t> (cellules germinales)</a:t>
            </a:r>
          </a:p>
          <a:p>
            <a:r>
              <a:rPr lang="fr-FR" altLang="fr-FR" sz="2000" dirty="0">
                <a:latin typeface="Arial" charset="0"/>
                <a:cs typeface="Arial" charset="0"/>
              </a:rPr>
              <a:t>Chez 10-15% de femmes BRCA+ ayant eu une Aie prophylactique, présence de carcinome séreux tubaire </a:t>
            </a:r>
            <a:r>
              <a:rPr lang="fr-FR" altLang="fr-FR" sz="2000" dirty="0" err="1">
                <a:latin typeface="Arial" charset="0"/>
                <a:cs typeface="Arial" charset="0"/>
              </a:rPr>
              <a:t>intraépithélial</a:t>
            </a:r>
            <a:endParaRPr lang="fr-FR" altLang="fr-FR" sz="2000" dirty="0">
              <a:latin typeface="Arial" charset="0"/>
              <a:cs typeface="Arial" charset="0"/>
            </a:endParaRPr>
          </a:p>
          <a:p>
            <a:r>
              <a:rPr lang="fr-FR" altLang="fr-FR" sz="2000" dirty="0">
                <a:latin typeface="Arial" charset="0"/>
                <a:cs typeface="Arial" charset="0"/>
              </a:rPr>
              <a:t>Ligature tubaire diminue le risque de cancer </a:t>
            </a:r>
            <a:r>
              <a:rPr lang="fr-FR" altLang="fr-FR" sz="2000" dirty="0" err="1">
                <a:latin typeface="Arial" charset="0"/>
                <a:cs typeface="Arial" charset="0"/>
              </a:rPr>
              <a:t>endométrioïde</a:t>
            </a:r>
            <a:endParaRPr lang="fr-FR" altLang="fr-FR" sz="2000" dirty="0">
              <a:latin typeface="Arial" charset="0"/>
              <a:cs typeface="Arial" charset="0"/>
            </a:endParaRPr>
          </a:p>
          <a:p>
            <a:endParaRPr lang="fr-FR" altLang="fr-FR" sz="2000" dirty="0">
              <a:latin typeface="Arial" charset="0"/>
              <a:cs typeface="Arial" charset="0"/>
            </a:endParaRPr>
          </a:p>
          <a:p>
            <a:r>
              <a:rPr lang="fr-FR" altLang="fr-FR" sz="2000" dirty="0">
                <a:latin typeface="Arial" charset="0"/>
                <a:cs typeface="Arial" charset="0"/>
              </a:rPr>
              <a:t>Hypothèse à l’étude: </a:t>
            </a:r>
          </a:p>
          <a:p>
            <a:pPr>
              <a:buFontTx/>
              <a:buNone/>
            </a:pPr>
            <a:r>
              <a:rPr lang="fr-FR" altLang="fr-FR" sz="2000" dirty="0">
                <a:latin typeface="Arial" charset="0"/>
                <a:cs typeface="Arial" charset="0"/>
              </a:rPr>
              <a:t>	l’ablation de la trompe et la partie proximale de l’ovaire diminuerait le risque de cancer de l’ovaire sans les effets secondaires de l’ovariectomie  : proposition d’une </a:t>
            </a:r>
            <a:r>
              <a:rPr lang="fr-FR" altLang="fr-FR" sz="2000" dirty="0" err="1">
                <a:latin typeface="Arial" charset="0"/>
                <a:cs typeface="Arial" charset="0"/>
              </a:rPr>
              <a:t>fimbriectomie</a:t>
            </a:r>
            <a:r>
              <a:rPr lang="fr-FR" altLang="fr-FR" sz="2000" dirty="0">
                <a:latin typeface="Arial" charset="0"/>
                <a:cs typeface="Arial" charset="0"/>
              </a:rPr>
              <a:t> à 40 ans et d’une ovariectomie à 50 ans.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u numéro de diapositive 3"/>
          <p:cNvSpPr>
            <a:spLocks noGrp="1"/>
          </p:cNvSpPr>
          <p:nvPr>
            <p:ph type="sldNum" sz="quarter" idx="12"/>
          </p:nvPr>
        </p:nvSpPr>
        <p:spPr>
          <a:noFill/>
          <a:ln>
            <a:miter lim="800000"/>
            <a:headEnd/>
            <a:tailEnd/>
          </a:ln>
        </p:spPr>
        <p:txBody>
          <a:bodyPr/>
          <a:lstStyle/>
          <a:p>
            <a:fld id="{28E62B82-E4D2-4375-B175-56AE3EE15148}" type="slidenum">
              <a:rPr lang="fr-FR" altLang="fr-FR" smtClean="0"/>
              <a:pPr/>
              <a:t>35</a:t>
            </a:fld>
            <a:endParaRPr lang="fr-FR" altLang="fr-FR"/>
          </a:p>
        </p:txBody>
      </p:sp>
      <p:pic>
        <p:nvPicPr>
          <p:cNvPr id="51203" name="Picture 4"/>
          <p:cNvPicPr>
            <a:picLocks noChangeAspect="1" noChangeArrowheads="1"/>
          </p:cNvPicPr>
          <p:nvPr/>
        </p:nvPicPr>
        <p:blipFill>
          <a:blip r:embed="rId2"/>
          <a:srcRect t="1660" b="3764"/>
          <a:stretch>
            <a:fillRect/>
          </a:stretch>
        </p:blipFill>
        <p:spPr bwMode="auto">
          <a:xfrm>
            <a:off x="1390651" y="127000"/>
            <a:ext cx="9218083" cy="6611938"/>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034318"/>
            <a:ext cx="3932237" cy="1069974"/>
          </a:xfrm>
        </p:spPr>
        <p:txBody>
          <a:bodyPr/>
          <a:lstStyle/>
          <a:p>
            <a:r>
              <a:rPr lang="fr-FR" dirty="0"/>
              <a:t>Exemple:</a:t>
            </a:r>
            <a:br>
              <a:rPr lang="fr-FR" dirty="0"/>
            </a:br>
            <a:r>
              <a:rPr lang="fr-FR" dirty="0"/>
              <a:t> cancer du sein</a:t>
            </a:r>
          </a:p>
        </p:txBody>
      </p:sp>
      <p:pic>
        <p:nvPicPr>
          <p:cNvPr id="3" name="Picture 2"/>
          <p:cNvPicPr>
            <a:picLocks noChangeAspect="1" noChangeArrowheads="1"/>
          </p:cNvPicPr>
          <p:nvPr/>
        </p:nvPicPr>
        <p:blipFill>
          <a:blip r:embed="rId2"/>
          <a:srcRect/>
          <a:stretch>
            <a:fillRect/>
          </a:stretch>
        </p:blipFill>
        <p:spPr bwMode="auto">
          <a:xfrm>
            <a:off x="2543908" y="553916"/>
            <a:ext cx="8237416" cy="6178062"/>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Estimation du risque</a:t>
            </a:r>
          </a:p>
        </p:txBody>
      </p:sp>
      <p:pic>
        <p:nvPicPr>
          <p:cNvPr id="24578" name="Picture 2"/>
          <p:cNvPicPr>
            <a:picLocks noGrp="1" noChangeAspect="1" noChangeArrowheads="1"/>
          </p:cNvPicPr>
          <p:nvPr>
            <p:ph type="pic" idx="1"/>
          </p:nvPr>
        </p:nvPicPr>
        <p:blipFill>
          <a:blip r:embed="rId2"/>
          <a:srcRect t="15301" b="9272"/>
          <a:stretch>
            <a:fillRect/>
          </a:stretch>
        </p:blipFill>
        <p:spPr bwMode="auto">
          <a:xfrm>
            <a:off x="6191373" y="1481410"/>
            <a:ext cx="5637211" cy="4121731"/>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a:srcRect/>
          <a:stretch>
            <a:fillRect/>
          </a:stretch>
        </p:blipFill>
        <p:spPr bwMode="auto">
          <a:xfrm>
            <a:off x="152400" y="2862874"/>
            <a:ext cx="5861620" cy="3010388"/>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re 1"/>
          <p:cNvSpPr>
            <a:spLocks noGrp="1"/>
          </p:cNvSpPr>
          <p:nvPr>
            <p:ph type="title"/>
          </p:nvPr>
        </p:nvSpPr>
        <p:spPr>
          <a:xfrm>
            <a:off x="287541" y="670657"/>
            <a:ext cx="11523133" cy="1492250"/>
          </a:xfrm>
        </p:spPr>
        <p:txBody>
          <a:bodyPr>
            <a:normAutofit fontScale="90000"/>
          </a:bodyPr>
          <a:lstStyle/>
          <a:p>
            <a:r>
              <a:rPr lang="fr-FR" altLang="fr-FR" sz="2200" b="1" dirty="0">
                <a:solidFill>
                  <a:srgbClr val="E030EE"/>
                </a:solidFill>
              </a:rPr>
              <a:t>RECOMMANDATIONS HAS 2014</a:t>
            </a:r>
            <a:br>
              <a:rPr lang="fr-FR" altLang="fr-FR" sz="2200" b="1" dirty="0">
                <a:solidFill>
                  <a:srgbClr val="E030EE"/>
                </a:solidFill>
              </a:rPr>
            </a:br>
            <a:r>
              <a:rPr lang="fr-FR" altLang="fr-FR" sz="2200" b="1" dirty="0">
                <a:solidFill>
                  <a:srgbClr val="E030EE"/>
                </a:solidFill>
              </a:rPr>
              <a:t> </a:t>
            </a:r>
            <a:br>
              <a:rPr lang="fr-FR" altLang="fr-FR" sz="2200" b="1" dirty="0">
                <a:solidFill>
                  <a:srgbClr val="E030EE"/>
                </a:solidFill>
              </a:rPr>
            </a:br>
            <a:r>
              <a:rPr lang="fr-FR" altLang="fr-FR" sz="2200" b="1" dirty="0">
                <a:solidFill>
                  <a:srgbClr val="E030EE"/>
                </a:solidFill>
              </a:rPr>
              <a:t>IDENTIFICATION ET PRISE EN CHARGE DES FEMMES A HAUT RISQUE DE CANCER DU SEIN EN RAISON D’ANTECEDENTS DE CANCER</a:t>
            </a:r>
            <a:br>
              <a:rPr lang="fr-FR" altLang="fr-FR" sz="1600" dirty="0"/>
            </a:br>
            <a:br>
              <a:rPr lang="fr-FR" altLang="fr-FR" sz="1600" dirty="0"/>
            </a:br>
            <a:endParaRPr lang="fr-FR" altLang="fr-FR" sz="1600" dirty="0"/>
          </a:p>
        </p:txBody>
      </p:sp>
      <p:sp>
        <p:nvSpPr>
          <p:cNvPr id="3" name="Espace réservé du contenu 2"/>
          <p:cNvSpPr>
            <a:spLocks noGrp="1"/>
          </p:cNvSpPr>
          <p:nvPr>
            <p:ph idx="1"/>
          </p:nvPr>
        </p:nvSpPr>
        <p:spPr>
          <a:xfrm>
            <a:off x="373185" y="2427044"/>
            <a:ext cx="11328400" cy="3575172"/>
          </a:xfrm>
        </p:spPr>
        <p:txBody>
          <a:bodyPr/>
          <a:lstStyle/>
          <a:p>
            <a:pPr>
              <a:defRPr/>
            </a:pPr>
            <a:r>
              <a:rPr lang="fr-FR" sz="1600" dirty="0"/>
              <a:t>1 – que toute femme ayant un score familial (</a:t>
            </a:r>
            <a:r>
              <a:rPr lang="fr-FR" sz="1600" dirty="0" err="1"/>
              <a:t>Eisinger</a:t>
            </a:r>
            <a:r>
              <a:rPr lang="fr-FR" sz="1600" dirty="0"/>
              <a:t>) de 3 ou plus soit adressée à une consultation d’oncogénétique pour évaluer le contexte familial de cancer et proposer ou non d’analyses des gènes BRCA1 et BRCA2  ;</a:t>
            </a:r>
          </a:p>
          <a:p>
            <a:pPr marL="0" indent="0">
              <a:buFontTx/>
              <a:buNone/>
              <a:defRPr/>
            </a:pPr>
            <a:endParaRPr lang="fr-FR" sz="1600" dirty="0"/>
          </a:p>
          <a:p>
            <a:pPr>
              <a:defRPr/>
            </a:pPr>
            <a:r>
              <a:rPr lang="fr-FR" sz="1600" dirty="0"/>
              <a:t>2 – qu’au terme de cette évaluation (sans analyse des gènes BRCA1/2 ou si les analyses sont  négatives)</a:t>
            </a:r>
            <a:r>
              <a:rPr lang="fr-FR" sz="1600" b="1" dirty="0"/>
              <a:t> le niveau de risque des femmes</a:t>
            </a:r>
            <a:r>
              <a:rPr lang="fr-FR" sz="1600" dirty="0"/>
              <a:t> soit défini par les </a:t>
            </a:r>
            <a:r>
              <a:rPr lang="fr-FR" sz="1600" dirty="0" err="1"/>
              <a:t>oncogénéticiens</a:t>
            </a:r>
            <a:r>
              <a:rPr lang="fr-FR" sz="1600" dirty="0"/>
              <a:t> en </a:t>
            </a:r>
            <a:r>
              <a:rPr lang="fr-FR" sz="1600" b="1" dirty="0"/>
              <a:t>2 classes</a:t>
            </a:r>
            <a:r>
              <a:rPr lang="fr-FR" sz="1600" dirty="0"/>
              <a:t> avec des </a:t>
            </a:r>
            <a:r>
              <a:rPr lang="fr-FR" sz="1600" b="1" dirty="0"/>
              <a:t>modalités de dépistage du cancer du sein différentes</a:t>
            </a:r>
            <a:r>
              <a:rPr lang="fr-FR" sz="1600" dirty="0"/>
              <a:t> : </a:t>
            </a:r>
          </a:p>
          <a:p>
            <a:pPr lvl="1">
              <a:defRPr/>
            </a:pPr>
            <a:r>
              <a:rPr lang="fr-FR" sz="1600" b="1" dirty="0">
                <a:solidFill>
                  <a:schemeClr val="accent1"/>
                </a:solidFill>
              </a:rPr>
              <a:t>Femmes à </a:t>
            </a:r>
            <a:r>
              <a:rPr lang="fr-FR" sz="1600" b="1" u="sng" dirty="0">
                <a:solidFill>
                  <a:schemeClr val="accent1"/>
                </a:solidFill>
              </a:rPr>
              <a:t>risque très élevé</a:t>
            </a:r>
            <a:r>
              <a:rPr lang="fr-FR" sz="1600" b="1" dirty="0">
                <a:solidFill>
                  <a:schemeClr val="accent1"/>
                </a:solidFill>
              </a:rPr>
              <a:t> de cancer du sein </a:t>
            </a:r>
            <a:r>
              <a:rPr lang="fr-FR" sz="1600" b="1" dirty="0"/>
              <a:t>: dépistage identique aux femmes porteuses d’une mutation BRCA1 ou 2</a:t>
            </a:r>
            <a:endParaRPr lang="fr-FR" sz="1600" dirty="0"/>
          </a:p>
          <a:p>
            <a:pPr lvl="1">
              <a:defRPr/>
            </a:pPr>
            <a:r>
              <a:rPr lang="fr-FR" sz="1600" b="1" dirty="0">
                <a:solidFill>
                  <a:srgbClr val="00B0F0"/>
                </a:solidFill>
              </a:rPr>
              <a:t>Femmes à </a:t>
            </a:r>
            <a:r>
              <a:rPr lang="fr-FR" sz="1600" b="1" u="sng" dirty="0">
                <a:solidFill>
                  <a:srgbClr val="00B0F0"/>
                </a:solidFill>
              </a:rPr>
              <a:t>risque élevé</a:t>
            </a:r>
            <a:r>
              <a:rPr lang="fr-FR" sz="1600" b="1" dirty="0">
                <a:solidFill>
                  <a:srgbClr val="00B0F0"/>
                </a:solidFill>
              </a:rPr>
              <a:t> de cancer du sein</a:t>
            </a:r>
            <a:r>
              <a:rPr lang="fr-FR" sz="1600" b="1" dirty="0"/>
              <a:t> : dépistage mammaire spécifique </a:t>
            </a:r>
            <a:r>
              <a:rPr lang="fr-FR" sz="1600" dirty="0"/>
              <a:t>suivant : </a:t>
            </a:r>
          </a:p>
          <a:p>
            <a:pPr lvl="2">
              <a:defRPr/>
            </a:pPr>
            <a:r>
              <a:rPr lang="fr-FR" sz="1600" dirty="0"/>
              <a:t>dépistage débuté 5 ans avant l’âge du diagnostic du cas de cancer du sein le plus jeune mais </a:t>
            </a:r>
            <a:r>
              <a:rPr lang="fr-FR" sz="1600" u="sng" dirty="0"/>
              <a:t>au plus tôt à 40 ans ;</a:t>
            </a:r>
            <a:r>
              <a:rPr lang="fr-FR" sz="1600" dirty="0"/>
              <a:t> </a:t>
            </a:r>
          </a:p>
          <a:p>
            <a:pPr lvl="2">
              <a:defRPr/>
            </a:pPr>
            <a:r>
              <a:rPr lang="fr-FR" sz="1600" u="sng" dirty="0"/>
              <a:t>mammographies réalisées</a:t>
            </a:r>
            <a:r>
              <a:rPr lang="fr-FR" sz="1600" dirty="0"/>
              <a:t> </a:t>
            </a:r>
            <a:r>
              <a:rPr lang="fr-FR" sz="1600" u="sng" dirty="0"/>
              <a:t>jusqu’à 50 ans annuellement</a:t>
            </a:r>
            <a:r>
              <a:rPr lang="fr-FR" sz="1600" dirty="0"/>
              <a:t> en association éventuelle avec une échographie ;  </a:t>
            </a:r>
          </a:p>
          <a:p>
            <a:pPr lvl="2">
              <a:defRPr/>
            </a:pPr>
            <a:r>
              <a:rPr lang="fr-FR" sz="1600" dirty="0"/>
              <a:t>puis </a:t>
            </a:r>
            <a:r>
              <a:rPr lang="fr-FR" sz="1600" u="sng" dirty="0"/>
              <a:t>à partir de 50 ans, mammographies réalisées tous les 2 ans</a:t>
            </a:r>
            <a:r>
              <a:rPr lang="fr-FR" sz="1600" dirty="0"/>
              <a:t> en association éventuelle avec une échographie, dans le cadre du dépistage organisé</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a:xfrm>
            <a:off x="334434" y="609600"/>
            <a:ext cx="11425767" cy="445477"/>
          </a:xfrm>
        </p:spPr>
        <p:txBody>
          <a:bodyPr>
            <a:normAutofit fontScale="90000"/>
          </a:bodyPr>
          <a:lstStyle/>
          <a:p>
            <a:br>
              <a:rPr lang="fr-FR" altLang="fr-FR" sz="2400" b="1" dirty="0">
                <a:solidFill>
                  <a:schemeClr val="accent2"/>
                </a:solidFill>
                <a:latin typeface="Arial" charset="0"/>
                <a:cs typeface="Arial" charset="0"/>
              </a:rPr>
            </a:br>
            <a:r>
              <a:rPr lang="fr-FR" altLang="fr-FR" sz="2400" b="1" dirty="0">
                <a:solidFill>
                  <a:schemeClr val="accent2"/>
                </a:solidFill>
                <a:latin typeface="Arial" charset="0"/>
                <a:cs typeface="Arial" charset="0"/>
              </a:rPr>
              <a:t>VARIANT SOMATIQUE/VARIANT GERMINAL ou CONSTITUTIONNEL</a:t>
            </a:r>
            <a:endParaRPr lang="fr-FR" altLang="fr-FR" sz="2400" dirty="0">
              <a:latin typeface="Arial" charset="0"/>
              <a:cs typeface="Arial" charset="0"/>
            </a:endParaRPr>
          </a:p>
        </p:txBody>
      </p:sp>
      <p:sp>
        <p:nvSpPr>
          <p:cNvPr id="4099" name="Text Box 42"/>
          <p:cNvSpPr txBox="1">
            <a:spLocks noChangeArrowheads="1"/>
          </p:cNvSpPr>
          <p:nvPr/>
        </p:nvSpPr>
        <p:spPr bwMode="auto">
          <a:xfrm>
            <a:off x="527050" y="1593605"/>
            <a:ext cx="1828800" cy="646331"/>
          </a:xfrm>
          <a:prstGeom prst="rect">
            <a:avLst/>
          </a:prstGeom>
          <a:noFill/>
          <a:ln w="9525">
            <a:noFill/>
            <a:miter lim="800000"/>
            <a:headEnd/>
            <a:tailEnd/>
          </a:ln>
        </p:spPr>
        <p:txBody>
          <a:bodyPr>
            <a:spAutoFit/>
          </a:bodyPr>
          <a:lstStyle/>
          <a:p>
            <a:pPr algn="ctr" eaLnBrk="0" hangingPunct="0">
              <a:spcBef>
                <a:spcPct val="50000"/>
              </a:spcBef>
            </a:pPr>
            <a:r>
              <a:rPr lang="fr-FR" altLang="fr-FR" sz="1800" b="1" dirty="0">
                <a:solidFill>
                  <a:srgbClr val="FF6600"/>
                </a:solidFill>
                <a:latin typeface="Arial" charset="0"/>
              </a:rPr>
              <a:t>Variant somatique</a:t>
            </a:r>
          </a:p>
        </p:txBody>
      </p:sp>
      <p:sp>
        <p:nvSpPr>
          <p:cNvPr id="4100" name="Text Box 44"/>
          <p:cNvSpPr txBox="1">
            <a:spLocks noChangeArrowheads="1"/>
          </p:cNvSpPr>
          <p:nvPr/>
        </p:nvSpPr>
        <p:spPr bwMode="auto">
          <a:xfrm>
            <a:off x="3215217" y="1593606"/>
            <a:ext cx="3972983" cy="830997"/>
          </a:xfrm>
          <a:prstGeom prst="rect">
            <a:avLst/>
          </a:prstGeom>
          <a:noFill/>
          <a:ln w="9525">
            <a:noFill/>
            <a:miter lim="800000"/>
            <a:headEnd/>
            <a:tailEnd/>
          </a:ln>
        </p:spPr>
        <p:txBody>
          <a:bodyPr>
            <a:spAutoFit/>
          </a:bodyPr>
          <a:lstStyle/>
          <a:p>
            <a:pPr eaLnBrk="0" hangingPunct="0">
              <a:spcBef>
                <a:spcPct val="50000"/>
              </a:spcBef>
            </a:pPr>
            <a:r>
              <a:rPr lang="fr-FR" altLang="fr-FR" sz="1600" dirty="0">
                <a:solidFill>
                  <a:srgbClr val="FF6600"/>
                </a:solidFill>
                <a:latin typeface="Arial" charset="0"/>
              </a:rPr>
              <a:t>Variant présent au niveau d’un tissu ou d’une tumeur </a:t>
            </a:r>
            <a:r>
              <a:rPr lang="fr-FR" altLang="fr-FR" sz="1600" dirty="0" err="1">
                <a:solidFill>
                  <a:srgbClr val="FF6600"/>
                </a:solidFill>
                <a:latin typeface="Arial" charset="0"/>
              </a:rPr>
              <a:t>détéctable</a:t>
            </a:r>
            <a:r>
              <a:rPr lang="fr-FR" altLang="fr-FR" sz="1600" dirty="0">
                <a:solidFill>
                  <a:srgbClr val="FF6600"/>
                </a:solidFill>
                <a:latin typeface="Arial" charset="0"/>
              </a:rPr>
              <a:t> par l’analyse de l’ADN tumoral</a:t>
            </a:r>
          </a:p>
        </p:txBody>
      </p:sp>
      <p:sp>
        <p:nvSpPr>
          <p:cNvPr id="4101" name="AutoShape 47"/>
          <p:cNvSpPr>
            <a:spLocks noChangeArrowheads="1"/>
          </p:cNvSpPr>
          <p:nvPr/>
        </p:nvSpPr>
        <p:spPr bwMode="auto">
          <a:xfrm>
            <a:off x="2639484" y="1812680"/>
            <a:ext cx="359833" cy="228600"/>
          </a:xfrm>
          <a:prstGeom prst="rightArrow">
            <a:avLst>
              <a:gd name="adj1" fmla="val 50000"/>
              <a:gd name="adj2" fmla="val 29514"/>
            </a:avLst>
          </a:prstGeom>
          <a:solidFill>
            <a:srgbClr val="FF9933"/>
          </a:solidFill>
          <a:ln w="9525">
            <a:solidFill>
              <a:schemeClr val="tx1"/>
            </a:solidFill>
            <a:miter lim="800000"/>
            <a:headEnd/>
            <a:tailEnd/>
          </a:ln>
        </p:spPr>
        <p:txBody>
          <a:bodyPr wrap="none" anchor="ctr"/>
          <a:lstStyle/>
          <a:p>
            <a:endParaRPr lang="fr-FR" altLang="fr-FR"/>
          </a:p>
        </p:txBody>
      </p:sp>
      <p:sp>
        <p:nvSpPr>
          <p:cNvPr id="4102" name="ZoneTexte 6"/>
          <p:cNvSpPr txBox="1">
            <a:spLocks noChangeArrowheads="1"/>
          </p:cNvSpPr>
          <p:nvPr/>
        </p:nvSpPr>
        <p:spPr bwMode="auto">
          <a:xfrm>
            <a:off x="7920567" y="1596781"/>
            <a:ext cx="4271433" cy="708025"/>
          </a:xfrm>
          <a:prstGeom prst="rect">
            <a:avLst/>
          </a:prstGeom>
          <a:noFill/>
          <a:ln w="9525">
            <a:noFill/>
            <a:miter lim="800000"/>
            <a:headEnd/>
            <a:tailEnd/>
          </a:ln>
        </p:spPr>
        <p:txBody>
          <a:bodyPr>
            <a:spAutoFit/>
          </a:bodyPr>
          <a:lstStyle/>
          <a:p>
            <a:r>
              <a:rPr lang="fr-FR" altLang="fr-FR" sz="2000">
                <a:latin typeface="Arial" charset="0"/>
                <a:cs typeface="Arial" charset="0"/>
              </a:rPr>
              <a:t>Cancer isolé</a:t>
            </a:r>
          </a:p>
          <a:p>
            <a:r>
              <a:rPr lang="fr-FR" altLang="fr-FR" sz="2000">
                <a:latin typeface="Arial" charset="0"/>
                <a:cs typeface="Arial" charset="0"/>
              </a:rPr>
              <a:t>Indication thérapeutique</a:t>
            </a:r>
          </a:p>
        </p:txBody>
      </p:sp>
      <p:sp>
        <p:nvSpPr>
          <p:cNvPr id="4103" name="AutoShape 47"/>
          <p:cNvSpPr>
            <a:spLocks noChangeArrowheads="1"/>
          </p:cNvSpPr>
          <p:nvPr/>
        </p:nvSpPr>
        <p:spPr bwMode="auto">
          <a:xfrm>
            <a:off x="7181850" y="1861893"/>
            <a:ext cx="359833" cy="228600"/>
          </a:xfrm>
          <a:prstGeom prst="rightArrow">
            <a:avLst>
              <a:gd name="adj1" fmla="val 50000"/>
              <a:gd name="adj2" fmla="val 29514"/>
            </a:avLst>
          </a:prstGeom>
          <a:solidFill>
            <a:srgbClr val="FF9933"/>
          </a:solidFill>
          <a:ln w="9525">
            <a:solidFill>
              <a:schemeClr val="tx1"/>
            </a:solidFill>
            <a:miter lim="800000"/>
            <a:headEnd/>
            <a:tailEnd/>
          </a:ln>
        </p:spPr>
        <p:txBody>
          <a:bodyPr wrap="none" anchor="ctr"/>
          <a:lstStyle/>
          <a:p>
            <a:endParaRPr lang="fr-FR" altLang="fr-FR"/>
          </a:p>
        </p:txBody>
      </p:sp>
      <p:sp>
        <p:nvSpPr>
          <p:cNvPr id="4104" name="Text Box 43"/>
          <p:cNvSpPr txBox="1">
            <a:spLocks noChangeArrowheads="1"/>
          </p:cNvSpPr>
          <p:nvPr/>
        </p:nvSpPr>
        <p:spPr bwMode="auto">
          <a:xfrm>
            <a:off x="346156" y="3132138"/>
            <a:ext cx="1930400" cy="646331"/>
          </a:xfrm>
          <a:prstGeom prst="rect">
            <a:avLst/>
          </a:prstGeom>
          <a:noFill/>
          <a:ln w="9525">
            <a:noFill/>
            <a:miter lim="800000"/>
            <a:headEnd/>
            <a:tailEnd/>
          </a:ln>
        </p:spPr>
        <p:txBody>
          <a:bodyPr>
            <a:spAutoFit/>
          </a:bodyPr>
          <a:lstStyle/>
          <a:p>
            <a:pPr algn="ctr" eaLnBrk="0" hangingPunct="0">
              <a:spcBef>
                <a:spcPct val="50000"/>
              </a:spcBef>
            </a:pPr>
            <a:r>
              <a:rPr lang="fr-FR" altLang="fr-FR" sz="1800" b="1" dirty="0">
                <a:solidFill>
                  <a:srgbClr val="37D32B"/>
                </a:solidFill>
                <a:latin typeface="Arial" charset="0"/>
              </a:rPr>
              <a:t>Variant germinal</a:t>
            </a:r>
          </a:p>
        </p:txBody>
      </p:sp>
      <p:sp>
        <p:nvSpPr>
          <p:cNvPr id="4105" name="Text Box 45"/>
          <p:cNvSpPr txBox="1">
            <a:spLocks noChangeArrowheads="1"/>
          </p:cNvSpPr>
          <p:nvPr/>
        </p:nvSpPr>
        <p:spPr bwMode="auto">
          <a:xfrm>
            <a:off x="2831123" y="2892426"/>
            <a:ext cx="4362451" cy="2000548"/>
          </a:xfrm>
          <a:prstGeom prst="rect">
            <a:avLst/>
          </a:prstGeom>
          <a:noFill/>
          <a:ln w="9525">
            <a:noFill/>
            <a:miter lim="800000"/>
            <a:headEnd/>
            <a:tailEnd/>
          </a:ln>
        </p:spPr>
        <p:txBody>
          <a:bodyPr>
            <a:spAutoFit/>
          </a:bodyPr>
          <a:lstStyle/>
          <a:p>
            <a:pPr eaLnBrk="0" hangingPunct="0">
              <a:spcBef>
                <a:spcPct val="50000"/>
              </a:spcBef>
            </a:pPr>
            <a:r>
              <a:rPr lang="fr-FR" altLang="fr-FR" sz="1600" dirty="0">
                <a:solidFill>
                  <a:srgbClr val="92D050"/>
                </a:solidFill>
                <a:latin typeface="Arial" charset="0"/>
              </a:rPr>
              <a:t>Variant</a:t>
            </a:r>
            <a:r>
              <a:rPr lang="fr-FR" altLang="fr-FR" sz="1600" dirty="0">
                <a:solidFill>
                  <a:srgbClr val="37D32B"/>
                </a:solidFill>
                <a:latin typeface="Arial" charset="0"/>
              </a:rPr>
              <a:t> constitutionnel présent dans toutes les cellules de l’individu, potentiellement transmissible, détectable par l’analyse de l’ADN leucocytaire</a:t>
            </a:r>
            <a:endParaRPr lang="fr-FR" altLang="fr-FR" sz="1600" dirty="0">
              <a:solidFill>
                <a:srgbClr val="CCFFCC"/>
              </a:solidFill>
              <a:latin typeface="Arial" charset="0"/>
            </a:endParaRPr>
          </a:p>
          <a:p>
            <a:pPr eaLnBrk="0" hangingPunct="0">
              <a:spcBef>
                <a:spcPct val="50000"/>
              </a:spcBef>
            </a:pPr>
            <a:endParaRPr lang="fr-FR" altLang="fr-FR" sz="2000" b="1" dirty="0">
              <a:solidFill>
                <a:srgbClr val="37D32B"/>
              </a:solidFill>
              <a:latin typeface="Arial" charset="0"/>
            </a:endParaRPr>
          </a:p>
          <a:p>
            <a:pPr eaLnBrk="0" hangingPunct="0">
              <a:spcBef>
                <a:spcPct val="50000"/>
              </a:spcBef>
            </a:pPr>
            <a:r>
              <a:rPr lang="fr-FR" altLang="fr-FR" sz="2000" b="1" dirty="0">
                <a:solidFill>
                  <a:srgbClr val="37D32B"/>
                </a:solidFill>
                <a:latin typeface="Arial" charset="0"/>
              </a:rPr>
              <a:t>Formes héréditaires de cancer</a:t>
            </a:r>
            <a:endParaRPr lang="fr-FR" altLang="fr-FR" sz="1600" dirty="0">
              <a:solidFill>
                <a:srgbClr val="CCFFCC"/>
              </a:solidFill>
              <a:latin typeface="Arial" charset="0"/>
            </a:endParaRPr>
          </a:p>
        </p:txBody>
      </p:sp>
      <p:sp>
        <p:nvSpPr>
          <p:cNvPr id="4106" name="AutoShape 46"/>
          <p:cNvSpPr>
            <a:spLocks noChangeArrowheads="1"/>
          </p:cNvSpPr>
          <p:nvPr/>
        </p:nvSpPr>
        <p:spPr bwMode="auto">
          <a:xfrm>
            <a:off x="2380274" y="3341688"/>
            <a:ext cx="361949" cy="228600"/>
          </a:xfrm>
          <a:prstGeom prst="rightArrow">
            <a:avLst>
              <a:gd name="adj1" fmla="val 50000"/>
              <a:gd name="adj2" fmla="val 29687"/>
            </a:avLst>
          </a:prstGeom>
          <a:solidFill>
            <a:srgbClr val="37D32B"/>
          </a:solidFill>
          <a:ln w="9525">
            <a:solidFill>
              <a:schemeClr val="tx1"/>
            </a:solidFill>
            <a:miter lim="800000"/>
            <a:headEnd/>
            <a:tailEnd/>
          </a:ln>
        </p:spPr>
        <p:txBody>
          <a:bodyPr wrap="none" anchor="ctr"/>
          <a:lstStyle/>
          <a:p>
            <a:endParaRPr lang="fr-FR" altLang="fr-FR"/>
          </a:p>
        </p:txBody>
      </p:sp>
      <p:sp>
        <p:nvSpPr>
          <p:cNvPr id="4107" name="AutoShape 46"/>
          <p:cNvSpPr>
            <a:spLocks noChangeArrowheads="1"/>
          </p:cNvSpPr>
          <p:nvPr/>
        </p:nvSpPr>
        <p:spPr bwMode="auto">
          <a:xfrm rot="5400000">
            <a:off x="4156381" y="4052582"/>
            <a:ext cx="271462" cy="304800"/>
          </a:xfrm>
          <a:prstGeom prst="rightArrow">
            <a:avLst>
              <a:gd name="adj1" fmla="val 50000"/>
              <a:gd name="adj2" fmla="val 29687"/>
            </a:avLst>
          </a:prstGeom>
          <a:solidFill>
            <a:srgbClr val="37D32B"/>
          </a:solidFill>
          <a:ln w="9525">
            <a:solidFill>
              <a:schemeClr val="tx1"/>
            </a:solidFill>
            <a:miter lim="800000"/>
            <a:headEnd/>
            <a:tailEnd/>
          </a:ln>
        </p:spPr>
        <p:txBody>
          <a:bodyPr wrap="none" anchor="ctr"/>
          <a:lstStyle/>
          <a:p>
            <a:endParaRPr lang="fr-FR" altLang="fr-FR"/>
          </a:p>
        </p:txBody>
      </p:sp>
      <p:sp>
        <p:nvSpPr>
          <p:cNvPr id="4108" name="AutoShape 47"/>
          <p:cNvSpPr>
            <a:spLocks noChangeArrowheads="1"/>
          </p:cNvSpPr>
          <p:nvPr/>
        </p:nvSpPr>
        <p:spPr bwMode="auto">
          <a:xfrm>
            <a:off x="7396774" y="3455988"/>
            <a:ext cx="1591733" cy="228600"/>
          </a:xfrm>
          <a:prstGeom prst="rightArrow">
            <a:avLst>
              <a:gd name="adj1" fmla="val 50000"/>
              <a:gd name="adj2" fmla="val 29520"/>
            </a:avLst>
          </a:prstGeom>
          <a:solidFill>
            <a:srgbClr val="FF9933"/>
          </a:solidFill>
          <a:ln w="9525">
            <a:solidFill>
              <a:schemeClr val="tx1"/>
            </a:solidFill>
            <a:miter lim="800000"/>
            <a:headEnd/>
            <a:tailEnd/>
          </a:ln>
        </p:spPr>
        <p:txBody>
          <a:bodyPr wrap="none" anchor="ctr"/>
          <a:lstStyle/>
          <a:p>
            <a:endParaRPr lang="fr-FR" altLang="fr-FR"/>
          </a:p>
        </p:txBody>
      </p:sp>
      <p:sp>
        <p:nvSpPr>
          <p:cNvPr id="4109" name="ZoneTexte 14"/>
          <p:cNvSpPr txBox="1">
            <a:spLocks noChangeArrowheads="1"/>
          </p:cNvSpPr>
          <p:nvPr/>
        </p:nvSpPr>
        <p:spPr bwMode="auto">
          <a:xfrm>
            <a:off x="7373490" y="2620963"/>
            <a:ext cx="2190751" cy="830997"/>
          </a:xfrm>
          <a:prstGeom prst="rect">
            <a:avLst/>
          </a:prstGeom>
          <a:noFill/>
          <a:ln w="9525">
            <a:noFill/>
            <a:miter lim="800000"/>
            <a:headEnd/>
            <a:tailEnd/>
          </a:ln>
        </p:spPr>
        <p:txBody>
          <a:bodyPr>
            <a:spAutoFit/>
          </a:bodyPr>
          <a:lstStyle/>
          <a:p>
            <a:r>
              <a:rPr lang="fr-FR" altLang="fr-FR" sz="1600" dirty="0">
                <a:solidFill>
                  <a:srgbClr val="FF6600"/>
                </a:solidFill>
                <a:latin typeface="Arial" charset="0"/>
                <a:cs typeface="Arial" charset="0"/>
              </a:rPr>
              <a:t>Variant(s) somatique(s) secondaire(s)</a:t>
            </a:r>
          </a:p>
        </p:txBody>
      </p:sp>
      <p:sp>
        <p:nvSpPr>
          <p:cNvPr id="4110" name="ZoneTexte 15"/>
          <p:cNvSpPr txBox="1">
            <a:spLocks noChangeArrowheads="1"/>
          </p:cNvSpPr>
          <p:nvPr/>
        </p:nvSpPr>
        <p:spPr bwMode="auto">
          <a:xfrm>
            <a:off x="9276374" y="3351213"/>
            <a:ext cx="2302933" cy="400050"/>
          </a:xfrm>
          <a:prstGeom prst="rect">
            <a:avLst/>
          </a:prstGeom>
          <a:noFill/>
          <a:ln w="9525">
            <a:noFill/>
            <a:miter lim="800000"/>
            <a:headEnd/>
            <a:tailEnd/>
          </a:ln>
        </p:spPr>
        <p:txBody>
          <a:bodyPr>
            <a:spAutoFit/>
          </a:bodyPr>
          <a:lstStyle/>
          <a:p>
            <a:r>
              <a:rPr lang="fr-FR" altLang="fr-FR" sz="2000" b="1">
                <a:latin typeface="Arial" charset="0"/>
                <a:cs typeface="Arial" charset="0"/>
              </a:rPr>
              <a:t>Cancer</a:t>
            </a:r>
          </a:p>
        </p:txBody>
      </p:sp>
      <p:sp>
        <p:nvSpPr>
          <p:cNvPr id="15" name="ZoneTexte 14"/>
          <p:cNvSpPr txBox="1"/>
          <p:nvPr/>
        </p:nvSpPr>
        <p:spPr>
          <a:xfrm>
            <a:off x="351691" y="5193323"/>
            <a:ext cx="11394831" cy="1323439"/>
          </a:xfrm>
          <a:prstGeom prst="rect">
            <a:avLst/>
          </a:prstGeom>
          <a:noFill/>
        </p:spPr>
        <p:txBody>
          <a:bodyPr wrap="square" rtlCol="0">
            <a:spAutoFit/>
          </a:bodyPr>
          <a:lstStyle/>
          <a:p>
            <a:r>
              <a:rPr lang="fr-FR" sz="2000" dirty="0">
                <a:effectLst>
                  <a:outerShdw blurRad="38100" dist="38100" dir="2700000" algn="tl">
                    <a:srgbClr val="000000">
                      <a:alpha val="43137"/>
                    </a:srgbClr>
                  </a:outerShdw>
                </a:effectLst>
              </a:rPr>
              <a:t>Tout variant germinal sera aussi présent au niveau somatique.</a:t>
            </a:r>
          </a:p>
          <a:p>
            <a:endParaRPr lang="fr-FR" sz="2000" dirty="0">
              <a:effectLst>
                <a:outerShdw blurRad="38100" dist="38100" dir="2700000" algn="tl">
                  <a:srgbClr val="000000">
                    <a:alpha val="43137"/>
                  </a:srgbClr>
                </a:outerShdw>
              </a:effectLst>
            </a:endParaRPr>
          </a:p>
          <a:p>
            <a:r>
              <a:rPr lang="fr-FR" sz="2000" dirty="0">
                <a:effectLst>
                  <a:outerShdw blurRad="38100" dist="38100" dir="2700000" algn="tl">
                    <a:srgbClr val="000000">
                      <a:alpha val="43137"/>
                    </a:srgbClr>
                  </a:outerShdw>
                </a:effectLst>
              </a:rPr>
              <a:t>En cas d’analyse somatique primaire (</a:t>
            </a:r>
            <a:r>
              <a:rPr lang="fr-FR" sz="2000" dirty="0" err="1">
                <a:effectLst>
                  <a:outerShdw blurRad="38100" dist="38100" dir="2700000" algn="tl">
                    <a:srgbClr val="000000">
                      <a:alpha val="43137"/>
                    </a:srgbClr>
                  </a:outerShdw>
                </a:effectLst>
              </a:rPr>
              <a:t>théranostique</a:t>
            </a:r>
            <a:r>
              <a:rPr lang="fr-FR" sz="2000" dirty="0">
                <a:effectLst>
                  <a:outerShdw blurRad="38100" dist="38100" dir="2700000" algn="tl">
                    <a:srgbClr val="000000">
                      <a:alpha val="43137"/>
                    </a:srgbClr>
                  </a:outerShdw>
                </a:effectLst>
              </a:rPr>
              <a:t>) attention aux </a:t>
            </a:r>
            <a:r>
              <a:rPr lang="fr-FR" sz="2000" dirty="0" err="1">
                <a:effectLst>
                  <a:outerShdw blurRad="38100" dist="38100" dir="2700000" algn="tl">
                    <a:srgbClr val="000000">
                      <a:alpha val="43137"/>
                    </a:srgbClr>
                  </a:outerShdw>
                </a:effectLst>
              </a:rPr>
              <a:t>variants</a:t>
            </a:r>
            <a:r>
              <a:rPr lang="fr-FR" sz="2000" dirty="0">
                <a:effectLst>
                  <a:outerShdw blurRad="38100" dist="38100" dir="2700000" algn="tl">
                    <a:srgbClr val="000000">
                      <a:alpha val="43137"/>
                    </a:srgbClr>
                  </a:outerShdw>
                </a:effectLst>
              </a:rPr>
              <a:t> identifiés:</a:t>
            </a:r>
          </a:p>
          <a:p>
            <a:r>
              <a:rPr lang="fr-FR" sz="2000" dirty="0">
                <a:effectLst>
                  <a:outerShdw blurRad="38100" dist="38100" dir="2700000" algn="tl">
                    <a:srgbClr val="000000">
                      <a:alpha val="43137"/>
                    </a:srgbClr>
                  </a:outerShdw>
                </a:effectLst>
              </a:rPr>
              <a:t>	en cas de variant pathogène des gènes BRCA1/2 &gt;  éliminer variant constitutionnel &gt; analyse génétique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2"/>
          <a:srcRect/>
          <a:stretch>
            <a:fillRect/>
          </a:stretch>
        </p:blipFill>
        <p:spPr bwMode="auto">
          <a:xfrm>
            <a:off x="1592263" y="260350"/>
            <a:ext cx="9031287" cy="6335713"/>
          </a:xfrm>
          <a:prstGeom prst="rect">
            <a:avLst/>
          </a:prstGeom>
          <a:noFill/>
          <a:ln w="9525">
            <a:noFill/>
            <a:miter lim="800000"/>
            <a:headEnd/>
            <a:tailEnd/>
          </a:ln>
          <a:effectLst/>
        </p:spPr>
      </p:pic>
      <p:sp>
        <p:nvSpPr>
          <p:cNvPr id="5" name="Parchemin horizontal 4"/>
          <p:cNvSpPr/>
          <p:nvPr/>
        </p:nvSpPr>
        <p:spPr>
          <a:xfrm rot="-1380000">
            <a:off x="183745" y="1874305"/>
            <a:ext cx="1369755" cy="1219200"/>
          </a:xfrm>
          <a:prstGeom prst="horizontalScroll">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rot="-1200000">
            <a:off x="504092" y="2110155"/>
            <a:ext cx="1195754" cy="646331"/>
          </a:xfrm>
          <a:prstGeom prst="rect">
            <a:avLst/>
          </a:prstGeom>
          <a:noFill/>
        </p:spPr>
        <p:txBody>
          <a:bodyPr wrap="square" rtlCol="0">
            <a:spAutoFit/>
          </a:bodyPr>
          <a:lstStyle/>
          <a:p>
            <a:r>
              <a:rPr lang="fr-FR" dirty="0">
                <a:solidFill>
                  <a:schemeClr val="accent1">
                    <a:lumMod val="60000"/>
                    <a:lumOff val="40000"/>
                  </a:schemeClr>
                </a:solidFill>
              </a:rPr>
              <a:t>Flyer patient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5360" y="367875"/>
            <a:ext cx="10972800" cy="1143000"/>
          </a:xfrm>
        </p:spPr>
        <p:txBody>
          <a:bodyPr/>
          <a:lstStyle/>
          <a:p>
            <a:r>
              <a:rPr lang="fr-FR" sz="3200" dirty="0">
                <a:ln w="0"/>
                <a:solidFill>
                  <a:schemeClr val="accent1"/>
                </a:solidFill>
                <a:effectLst>
                  <a:outerShdw blurRad="38100" dist="25400" dir="5400000" algn="ctr" rotWithShape="0">
                    <a:srgbClr val="6E747A">
                      <a:alpha val="43000"/>
                    </a:srgbClr>
                  </a:outerShdw>
                </a:effectLst>
              </a:rPr>
              <a:t>Inhibiteurs de PARP</a:t>
            </a:r>
          </a:p>
        </p:txBody>
      </p:sp>
      <p:pic>
        <p:nvPicPr>
          <p:cNvPr id="7" name="Image 6"/>
          <p:cNvPicPr>
            <a:picLocks noChangeAspect="1"/>
          </p:cNvPicPr>
          <p:nvPr/>
        </p:nvPicPr>
        <p:blipFill>
          <a:blip r:embed="rId3"/>
          <a:stretch>
            <a:fillRect/>
          </a:stretch>
        </p:blipFill>
        <p:spPr>
          <a:xfrm>
            <a:off x="10032438" y="136987"/>
            <a:ext cx="2020821" cy="1371933"/>
          </a:xfrm>
          <a:prstGeom prst="rect">
            <a:avLst/>
          </a:prstGeom>
        </p:spPr>
      </p:pic>
      <p:pic>
        <p:nvPicPr>
          <p:cNvPr id="51" name="Image 50"/>
          <p:cNvPicPr>
            <a:picLocks noChangeAspect="1"/>
          </p:cNvPicPr>
          <p:nvPr/>
        </p:nvPicPr>
        <p:blipFill>
          <a:blip r:embed="rId4"/>
          <a:stretch>
            <a:fillRect/>
          </a:stretch>
        </p:blipFill>
        <p:spPr>
          <a:xfrm>
            <a:off x="6087671" y="753888"/>
            <a:ext cx="1647407" cy="1133829"/>
          </a:xfrm>
          <a:prstGeom prst="rect">
            <a:avLst/>
          </a:prstGeom>
        </p:spPr>
      </p:pic>
      <p:sp>
        <p:nvSpPr>
          <p:cNvPr id="52" name="ZoneTexte 51">
            <a:extLst>
              <a:ext uri="{FF2B5EF4-FFF2-40B4-BE49-F238E27FC236}">
                <a16:creationId xmlns:a16="http://schemas.microsoft.com/office/drawing/2014/main" id="{D843B00A-BD2B-4AAA-A22D-EF9D06E680B0}"/>
              </a:ext>
            </a:extLst>
          </p:cNvPr>
          <p:cNvSpPr txBox="1"/>
          <p:nvPr/>
        </p:nvSpPr>
        <p:spPr>
          <a:xfrm>
            <a:off x="7824193" y="934279"/>
            <a:ext cx="1876543" cy="379656"/>
          </a:xfrm>
          <a:prstGeom prst="rect">
            <a:avLst/>
          </a:prstGeom>
          <a:noFill/>
        </p:spPr>
        <p:txBody>
          <a:bodyPr wrap="square" rtlCol="0">
            <a:spAutoFit/>
          </a:bodyPr>
          <a:lstStyle/>
          <a:p>
            <a:r>
              <a:rPr lang="fr-FR" sz="1867" i="1" dirty="0" err="1"/>
              <a:t>Olaparib</a:t>
            </a:r>
            <a:endParaRPr lang="fr-FR" sz="1867" i="1" dirty="0"/>
          </a:p>
        </p:txBody>
      </p:sp>
      <p:sp>
        <p:nvSpPr>
          <p:cNvPr id="25" name="Espace réservé du contenu 2"/>
          <p:cNvSpPr>
            <a:spLocks noGrp="1"/>
          </p:cNvSpPr>
          <p:nvPr>
            <p:ph idx="1"/>
          </p:nvPr>
        </p:nvSpPr>
        <p:spPr>
          <a:xfrm>
            <a:off x="609600" y="1600201"/>
            <a:ext cx="10972800" cy="4525963"/>
          </a:xfrm>
        </p:spPr>
        <p:txBody>
          <a:bodyPr/>
          <a:lstStyle/>
          <a:p>
            <a:r>
              <a:rPr lang="fr-FR" sz="3200" dirty="0">
                <a:solidFill>
                  <a:srgbClr val="0099D0"/>
                </a:solidFill>
              </a:rPr>
              <a:t>Indications </a:t>
            </a:r>
          </a:p>
        </p:txBody>
      </p:sp>
      <p:graphicFrame>
        <p:nvGraphicFramePr>
          <p:cNvPr id="3" name="Tableau 2"/>
          <p:cNvGraphicFramePr>
            <a:graphicFrameLocks noGrp="1"/>
          </p:cNvGraphicFramePr>
          <p:nvPr/>
        </p:nvGraphicFramePr>
        <p:xfrm>
          <a:off x="431371" y="2379499"/>
          <a:ext cx="10876788" cy="3699932"/>
        </p:xfrm>
        <a:graphic>
          <a:graphicData uri="http://schemas.openxmlformats.org/drawingml/2006/table">
            <a:tbl>
              <a:tblPr firstRow="1" bandRow="1">
                <a:tableStyleId>{21E4AEA4-8DFA-4A89-87EB-49C32662AFE0}</a:tableStyleId>
              </a:tblPr>
              <a:tblGrid>
                <a:gridCol w="2719197">
                  <a:extLst>
                    <a:ext uri="{9D8B030D-6E8A-4147-A177-3AD203B41FA5}">
                      <a16:colId xmlns:a16="http://schemas.microsoft.com/office/drawing/2014/main" val="20000"/>
                    </a:ext>
                  </a:extLst>
                </a:gridCol>
                <a:gridCol w="2719197">
                  <a:extLst>
                    <a:ext uri="{9D8B030D-6E8A-4147-A177-3AD203B41FA5}">
                      <a16:colId xmlns:a16="http://schemas.microsoft.com/office/drawing/2014/main" val="20001"/>
                    </a:ext>
                  </a:extLst>
                </a:gridCol>
                <a:gridCol w="2719197">
                  <a:extLst>
                    <a:ext uri="{9D8B030D-6E8A-4147-A177-3AD203B41FA5}">
                      <a16:colId xmlns:a16="http://schemas.microsoft.com/office/drawing/2014/main" val="20002"/>
                    </a:ext>
                  </a:extLst>
                </a:gridCol>
                <a:gridCol w="2719197">
                  <a:extLst>
                    <a:ext uri="{9D8B030D-6E8A-4147-A177-3AD203B41FA5}">
                      <a16:colId xmlns:a16="http://schemas.microsoft.com/office/drawing/2014/main" val="20003"/>
                    </a:ext>
                  </a:extLst>
                </a:gridCol>
              </a:tblGrid>
              <a:tr h="1422400">
                <a:tc>
                  <a:txBody>
                    <a:bodyPr/>
                    <a:lstStyle/>
                    <a:p>
                      <a:endParaRPr lang="fr-FR" sz="2400" dirty="0"/>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1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sz="2100" dirty="0"/>
                        <a:t>Variant pathogène somatique des gènes BRCA1/2</a:t>
                      </a:r>
                    </a:p>
                    <a:p>
                      <a:pPr algn="ctr"/>
                      <a:endParaRPr lang="fr-FR" sz="2100" dirty="0"/>
                    </a:p>
                  </a:txBody>
                  <a:tcPr marL="121920" marR="121920" marT="60960" marB="60960" anchor="ctr"/>
                </a:tc>
                <a:tc>
                  <a:txBody>
                    <a:bodyPr/>
                    <a:lstStyle/>
                    <a:p>
                      <a:pPr algn="ctr"/>
                      <a:r>
                        <a:rPr lang="fr-FR" sz="2100" dirty="0"/>
                        <a:t>Variant pathogène germinal des gènes BRCA1/2</a:t>
                      </a:r>
                    </a:p>
                  </a:txBody>
                  <a:tcPr marL="121920" marR="121920" marT="60960" marB="60960" anchor="ctr"/>
                </a:tc>
                <a:tc>
                  <a:txBody>
                    <a:bodyPr/>
                    <a:lstStyle/>
                    <a:p>
                      <a:pPr algn="ctr"/>
                      <a:r>
                        <a:rPr lang="fr-FR" sz="2100" b="1" dirty="0">
                          <a:solidFill>
                            <a:srgbClr val="FF0000"/>
                          </a:solidFill>
                        </a:rPr>
                        <a:t>Statut HRD </a:t>
                      </a:r>
                    </a:p>
                  </a:txBody>
                  <a:tcPr marL="121920" marR="121920" marT="60960" marB="60960" anchor="ctr"/>
                </a:tc>
                <a:extLst>
                  <a:ext uri="{0D108BD9-81ED-4DB2-BD59-A6C34878D82A}">
                    <a16:rowId xmlns:a16="http://schemas.microsoft.com/office/drawing/2014/main" val="10000"/>
                  </a:ext>
                </a:extLst>
              </a:tr>
              <a:tr h="494453">
                <a:tc>
                  <a:txBody>
                    <a:bodyPr/>
                    <a:lstStyle/>
                    <a:p>
                      <a:r>
                        <a:rPr lang="fr-FR" sz="2100" dirty="0"/>
                        <a:t>Cancer de l’ovaire </a:t>
                      </a:r>
                    </a:p>
                  </a:txBody>
                  <a:tcPr marL="121920" marR="121920" marT="60960" marB="60960"/>
                </a:tc>
                <a:tc>
                  <a:txBody>
                    <a:bodyPr/>
                    <a:lstStyle/>
                    <a:p>
                      <a:pPr algn="ctr"/>
                      <a:r>
                        <a:rPr lang="fr-FR" sz="2400" dirty="0"/>
                        <a:t>X</a:t>
                      </a:r>
                    </a:p>
                  </a:txBody>
                  <a:tcPr marL="121920" marR="121920" marT="60960" marB="60960" anchor="ctr"/>
                </a:tc>
                <a:tc>
                  <a:txBody>
                    <a:bodyPr/>
                    <a:lstStyle/>
                    <a:p>
                      <a:pPr algn="ctr"/>
                      <a:r>
                        <a:rPr lang="fr-FR" sz="2400" dirty="0"/>
                        <a:t>X</a:t>
                      </a:r>
                    </a:p>
                  </a:txBody>
                  <a:tcPr marL="121920" marR="121920" marT="60960" marB="60960" anchor="ctr"/>
                </a:tc>
                <a:tc>
                  <a:txBody>
                    <a:bodyPr/>
                    <a:lstStyle/>
                    <a:p>
                      <a:pPr algn="ctr"/>
                      <a:r>
                        <a:rPr lang="fr-FR" sz="2400" b="1" dirty="0">
                          <a:solidFill>
                            <a:srgbClr val="FF0000"/>
                          </a:solidFill>
                        </a:rPr>
                        <a:t>X</a:t>
                      </a:r>
                    </a:p>
                  </a:txBody>
                  <a:tcPr marL="121920" marR="121920" marT="60960" marB="60960" anchor="ctr"/>
                </a:tc>
                <a:extLst>
                  <a:ext uri="{0D108BD9-81ED-4DB2-BD59-A6C34878D82A}">
                    <a16:rowId xmlns:a16="http://schemas.microsoft.com/office/drawing/2014/main" val="10001"/>
                  </a:ext>
                </a:extLst>
              </a:tr>
              <a:tr h="494453">
                <a:tc>
                  <a:txBody>
                    <a:bodyPr/>
                    <a:lstStyle/>
                    <a:p>
                      <a:r>
                        <a:rPr lang="fr-FR" sz="2100" dirty="0"/>
                        <a:t>Cancer de la prostate</a:t>
                      </a:r>
                      <a:r>
                        <a:rPr lang="fr-FR" sz="2100" baseline="0" dirty="0"/>
                        <a:t> </a:t>
                      </a:r>
                      <a:endParaRPr lang="fr-FR" sz="2100" dirty="0"/>
                    </a:p>
                  </a:txBody>
                  <a:tcPr marL="121920" marR="121920" marT="60960" marB="60960"/>
                </a:tc>
                <a:tc>
                  <a:txBody>
                    <a:bodyPr/>
                    <a:lstStyle/>
                    <a:p>
                      <a:pPr algn="ctr"/>
                      <a:r>
                        <a:rPr lang="fr-FR" sz="2400" dirty="0"/>
                        <a:t>X</a:t>
                      </a:r>
                    </a:p>
                  </a:txBody>
                  <a:tcPr marL="121920" marR="121920" marT="60960" marB="60960" anchor="ctr"/>
                </a:tc>
                <a:tc>
                  <a:txBody>
                    <a:bodyPr/>
                    <a:lstStyle/>
                    <a:p>
                      <a:pPr algn="ctr"/>
                      <a:r>
                        <a:rPr lang="fr-FR" sz="2400" dirty="0"/>
                        <a:t>X</a:t>
                      </a:r>
                    </a:p>
                  </a:txBody>
                  <a:tcPr marL="121920" marR="121920" marT="60960" marB="60960" anchor="ctr"/>
                </a:tc>
                <a:tc>
                  <a:txBody>
                    <a:bodyPr/>
                    <a:lstStyle/>
                    <a:p>
                      <a:pPr algn="ctr"/>
                      <a:endParaRPr lang="fr-FR" sz="2400"/>
                    </a:p>
                  </a:txBody>
                  <a:tcPr marL="121920" marR="121920" marT="60960" marB="60960" anchor="ctr"/>
                </a:tc>
                <a:extLst>
                  <a:ext uri="{0D108BD9-81ED-4DB2-BD59-A6C34878D82A}">
                    <a16:rowId xmlns:a16="http://schemas.microsoft.com/office/drawing/2014/main" val="10002"/>
                  </a:ext>
                </a:extLst>
              </a:tr>
              <a:tr h="494453">
                <a:tc>
                  <a:txBody>
                    <a:bodyPr/>
                    <a:lstStyle/>
                    <a:p>
                      <a:r>
                        <a:rPr lang="fr-FR" sz="2100" dirty="0"/>
                        <a:t>Cancer du sein</a:t>
                      </a:r>
                    </a:p>
                  </a:txBody>
                  <a:tcPr marL="121920" marR="121920" marT="60960" marB="60960"/>
                </a:tc>
                <a:tc>
                  <a:txBody>
                    <a:bodyPr/>
                    <a:lstStyle/>
                    <a:p>
                      <a:pPr algn="ctr"/>
                      <a:endParaRPr lang="fr-FR" sz="2400"/>
                    </a:p>
                  </a:txBody>
                  <a:tcPr marL="121920" marR="121920" marT="60960" marB="60960" anchor="ctr"/>
                </a:tc>
                <a:tc>
                  <a:txBody>
                    <a:bodyPr/>
                    <a:lstStyle/>
                    <a:p>
                      <a:pPr algn="ctr"/>
                      <a:r>
                        <a:rPr lang="fr-FR" sz="2400" dirty="0"/>
                        <a:t>X</a:t>
                      </a:r>
                    </a:p>
                  </a:txBody>
                  <a:tcPr marL="121920" marR="121920" marT="60960" marB="60960" anchor="ctr"/>
                </a:tc>
                <a:tc>
                  <a:txBody>
                    <a:bodyPr/>
                    <a:lstStyle/>
                    <a:p>
                      <a:pPr algn="ctr"/>
                      <a:endParaRPr lang="fr-FR" sz="2400" dirty="0"/>
                    </a:p>
                  </a:txBody>
                  <a:tcPr marL="121920" marR="121920" marT="60960" marB="60960" anchor="ctr"/>
                </a:tc>
                <a:extLst>
                  <a:ext uri="{0D108BD9-81ED-4DB2-BD59-A6C34878D82A}">
                    <a16:rowId xmlns:a16="http://schemas.microsoft.com/office/drawing/2014/main" val="10003"/>
                  </a:ext>
                </a:extLst>
              </a:tr>
              <a:tr h="494453">
                <a:tc>
                  <a:txBody>
                    <a:bodyPr/>
                    <a:lstStyle/>
                    <a:p>
                      <a:r>
                        <a:rPr lang="fr-FR" sz="2100" dirty="0"/>
                        <a:t>Cancer du pancréas </a:t>
                      </a:r>
                    </a:p>
                  </a:txBody>
                  <a:tcPr marL="121920" marR="121920" marT="60960" marB="60960"/>
                </a:tc>
                <a:tc>
                  <a:txBody>
                    <a:bodyPr/>
                    <a:lstStyle/>
                    <a:p>
                      <a:pPr algn="ctr"/>
                      <a:endParaRPr lang="fr-FR" sz="2400"/>
                    </a:p>
                  </a:txBody>
                  <a:tcPr marL="121920" marR="121920" marT="60960" marB="60960" anchor="ctr"/>
                </a:tc>
                <a:tc>
                  <a:txBody>
                    <a:bodyPr/>
                    <a:lstStyle/>
                    <a:p>
                      <a:pPr algn="ctr"/>
                      <a:r>
                        <a:rPr lang="fr-FR" sz="2400" dirty="0"/>
                        <a:t>X</a:t>
                      </a:r>
                    </a:p>
                  </a:txBody>
                  <a:tcPr marL="121920" marR="121920" marT="60960" marB="60960" anchor="ctr"/>
                </a:tc>
                <a:tc>
                  <a:txBody>
                    <a:bodyPr/>
                    <a:lstStyle/>
                    <a:p>
                      <a:pPr algn="ctr"/>
                      <a:endParaRPr lang="fr-FR" sz="2400" dirty="0"/>
                    </a:p>
                  </a:txBody>
                  <a:tcPr marL="121920" marR="121920" marT="60960" marB="6096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52031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36351" y="649674"/>
            <a:ext cx="6574266" cy="586002"/>
          </a:xfrm>
        </p:spPr>
        <p:txBody>
          <a:bodyPr>
            <a:normAutofit/>
          </a:bodyPr>
          <a:lstStyle/>
          <a:p>
            <a:r>
              <a:rPr lang="fr-FR" sz="3600" b="1" dirty="0">
                <a:solidFill>
                  <a:srgbClr val="FF0000"/>
                </a:solidFill>
                <a:effectLst>
                  <a:outerShdw blurRad="38100" dist="38100" dir="2700000" algn="tl">
                    <a:srgbClr val="000000">
                      <a:alpha val="43137"/>
                    </a:srgbClr>
                  </a:outerShdw>
                </a:effectLst>
              </a:rPr>
              <a:t>Conclusions:  </a:t>
            </a:r>
          </a:p>
        </p:txBody>
      </p:sp>
      <p:sp>
        <p:nvSpPr>
          <p:cNvPr id="3" name="Espace réservé du contenu 2"/>
          <p:cNvSpPr>
            <a:spLocks noGrp="1"/>
          </p:cNvSpPr>
          <p:nvPr>
            <p:ph idx="4294967295"/>
          </p:nvPr>
        </p:nvSpPr>
        <p:spPr>
          <a:xfrm>
            <a:off x="351856" y="1501821"/>
            <a:ext cx="5000838" cy="3257748"/>
          </a:xfrm>
          <a:ln w="19050">
            <a:solidFill>
              <a:srgbClr val="92D050"/>
            </a:solidFill>
          </a:ln>
        </p:spPr>
        <p:txBody>
          <a:bodyPr>
            <a:normAutofit/>
          </a:bodyPr>
          <a:lstStyle/>
          <a:p>
            <a:pPr>
              <a:buNone/>
            </a:pPr>
            <a:r>
              <a:rPr lang="fr-FR" sz="2200" b="1" dirty="0">
                <a:solidFill>
                  <a:srgbClr val="00B050"/>
                </a:solidFill>
              </a:rPr>
              <a:t>Intérêts de la génétique:</a:t>
            </a:r>
          </a:p>
          <a:p>
            <a:pPr>
              <a:buFontTx/>
              <a:buChar char="-"/>
            </a:pPr>
            <a:r>
              <a:rPr lang="fr-FR" sz="2200" b="1" dirty="0"/>
              <a:t>pour le patient: </a:t>
            </a:r>
          </a:p>
          <a:p>
            <a:pPr lvl="1">
              <a:buFontTx/>
              <a:buChar char="-"/>
            </a:pPr>
            <a:r>
              <a:rPr lang="fr-FR" sz="1800" b="1" dirty="0"/>
              <a:t>intérêt thérapeutique, </a:t>
            </a:r>
          </a:p>
          <a:p>
            <a:pPr lvl="1">
              <a:buFontTx/>
              <a:buChar char="-"/>
            </a:pPr>
            <a:r>
              <a:rPr lang="fr-FR" sz="1800" b="1" dirty="0"/>
              <a:t>adapter son suivi en fonction de son risque</a:t>
            </a:r>
          </a:p>
          <a:p>
            <a:pPr lvl="1">
              <a:buNone/>
            </a:pPr>
            <a:endParaRPr lang="fr-FR" sz="1800" b="1" dirty="0"/>
          </a:p>
          <a:p>
            <a:pPr>
              <a:buFontTx/>
              <a:buChar char="-"/>
            </a:pPr>
            <a:r>
              <a:rPr lang="fr-FR" sz="2200" b="1" dirty="0"/>
              <a:t>pour ses apparenté(e)s:</a:t>
            </a:r>
          </a:p>
          <a:p>
            <a:pPr lvl="1">
              <a:buFontTx/>
              <a:buChar char="-"/>
            </a:pPr>
            <a:r>
              <a:rPr lang="fr-FR" sz="1800" b="1" dirty="0"/>
              <a:t>estimation du risque, rassurer parfois</a:t>
            </a:r>
          </a:p>
          <a:p>
            <a:pPr lvl="1">
              <a:buFontTx/>
              <a:buChar char="-"/>
            </a:pPr>
            <a:r>
              <a:rPr lang="fr-FR" sz="1800" b="1" dirty="0"/>
              <a:t>proposer une surveillance adaptée</a:t>
            </a:r>
          </a:p>
        </p:txBody>
      </p:sp>
      <p:sp>
        <p:nvSpPr>
          <p:cNvPr id="6" name="ZoneTexte 5"/>
          <p:cNvSpPr txBox="1"/>
          <p:nvPr/>
        </p:nvSpPr>
        <p:spPr>
          <a:xfrm>
            <a:off x="5836508" y="1947934"/>
            <a:ext cx="6027246" cy="4401205"/>
          </a:xfrm>
          <a:prstGeom prst="rect">
            <a:avLst/>
          </a:prstGeom>
          <a:noFill/>
          <a:ln w="12700">
            <a:solidFill>
              <a:srgbClr val="00B0F0"/>
            </a:solidFill>
          </a:ln>
        </p:spPr>
        <p:txBody>
          <a:bodyPr wrap="square" rtlCol="0">
            <a:spAutoFit/>
          </a:bodyPr>
          <a:lstStyle/>
          <a:p>
            <a:r>
              <a:rPr lang="fr-FR" sz="2000" b="1" dirty="0">
                <a:solidFill>
                  <a:srgbClr val="34A5D9"/>
                </a:solidFill>
              </a:rPr>
              <a:t>Qui et comment adresser en consultation d’oncogénétique?</a:t>
            </a:r>
          </a:p>
          <a:p>
            <a:endParaRPr lang="fr-FR" sz="2000" b="1" dirty="0"/>
          </a:p>
          <a:p>
            <a:pPr>
              <a:buFont typeface="Wingdings"/>
              <a:buChar char="Ø"/>
            </a:pPr>
            <a:r>
              <a:rPr lang="fr-FR" sz="2000" b="1" dirty="0"/>
              <a:t>Apparentés de personnes ayant une anomalie génétique les prédisposant au cancer: prise de RV directement ou adressé par leur médecin</a:t>
            </a:r>
          </a:p>
          <a:p>
            <a:pPr>
              <a:buFont typeface="Wingdings"/>
              <a:buChar char="Ø"/>
            </a:pPr>
            <a:endParaRPr lang="fr-FR" sz="2000" b="1" dirty="0"/>
          </a:p>
          <a:p>
            <a:pPr>
              <a:buFont typeface="Wingdings"/>
              <a:buChar char="Ø"/>
            </a:pPr>
            <a:r>
              <a:rPr lang="fr-FR" sz="2000" b="1" dirty="0"/>
              <a:t>Personnes ayant eu un cancer ou qui ont plusieurs cas dans leur famille:</a:t>
            </a:r>
          </a:p>
          <a:p>
            <a:r>
              <a:rPr lang="fr-FR" sz="2000" b="1" u="sng" dirty="0"/>
              <a:t> Intermédiaire</a:t>
            </a:r>
            <a:r>
              <a:rPr lang="fr-FR" sz="2000" b="1" dirty="0"/>
              <a:t>: le médecin traitant ou spécialiste, oncologue, gastro-entérologue,  gynécologue, sage-femme…</a:t>
            </a:r>
          </a:p>
          <a:p>
            <a:endParaRPr lang="fr-FR" sz="2000" b="1" dirty="0"/>
          </a:p>
          <a:p>
            <a:endParaRPr lang="fr-FR" sz="2000" dirty="0"/>
          </a:p>
        </p:txBody>
      </p:sp>
      <p:sp>
        <p:nvSpPr>
          <p:cNvPr id="5" name="ZoneTexte 4"/>
          <p:cNvSpPr txBox="1"/>
          <p:nvPr/>
        </p:nvSpPr>
        <p:spPr>
          <a:xfrm>
            <a:off x="4138246" y="726831"/>
            <a:ext cx="7620000" cy="461665"/>
          </a:xfrm>
          <a:prstGeom prst="rect">
            <a:avLst/>
          </a:prstGeom>
          <a:noFill/>
        </p:spPr>
        <p:txBody>
          <a:bodyPr wrap="square" rtlCol="0">
            <a:spAutoFit/>
          </a:bodyPr>
          <a:lstStyle/>
          <a:p>
            <a:r>
              <a:rPr lang="fr-FR" sz="2400" dirty="0">
                <a:solidFill>
                  <a:srgbClr val="FF0000"/>
                </a:solidFill>
              </a:rPr>
              <a:t>5% des cancers avec une prédisposition génétique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4FE917-5A29-9F0C-4AD3-BB4203858976}"/>
              </a:ext>
            </a:extLst>
          </p:cNvPr>
          <p:cNvSpPr>
            <a:spLocks noGrp="1"/>
          </p:cNvSpPr>
          <p:nvPr>
            <p:ph type="ctrTitle"/>
          </p:nvPr>
        </p:nvSpPr>
        <p:spPr/>
        <p:txBody>
          <a:bodyPr/>
          <a:lstStyle/>
          <a:p>
            <a:r>
              <a:rPr lang="fr-FR" dirty="0"/>
              <a:t>Intérêt </a:t>
            </a:r>
            <a:r>
              <a:rPr lang="fr-FR" dirty="0" err="1"/>
              <a:t>théranostique</a:t>
            </a:r>
            <a:r>
              <a:rPr lang="fr-FR" dirty="0"/>
              <a:t>  de l’</a:t>
            </a:r>
            <a:r>
              <a:rPr lang="fr-FR" dirty="0" err="1"/>
              <a:t>oncogènètique</a:t>
            </a:r>
            <a:endParaRPr lang="fr-FR" dirty="0"/>
          </a:p>
        </p:txBody>
      </p:sp>
      <p:sp>
        <p:nvSpPr>
          <p:cNvPr id="3" name="Sous-titre 2">
            <a:extLst>
              <a:ext uri="{FF2B5EF4-FFF2-40B4-BE49-F238E27FC236}">
                <a16:creationId xmlns:a16="http://schemas.microsoft.com/office/drawing/2014/main" id="{671AAEA8-CA1F-88F7-09D9-5AEA219E83E9}"/>
              </a:ext>
            </a:extLst>
          </p:cNvPr>
          <p:cNvSpPr>
            <a:spLocks noGrp="1"/>
          </p:cNvSpPr>
          <p:nvPr>
            <p:ph type="subTitle" idx="1"/>
          </p:nvPr>
        </p:nvSpPr>
        <p:spPr/>
        <p:txBody>
          <a:bodyPr/>
          <a:lstStyle/>
          <a:p>
            <a:endParaRPr lang="fr-FR"/>
          </a:p>
        </p:txBody>
      </p:sp>
      <p:sp>
        <p:nvSpPr>
          <p:cNvPr id="4" name="Sous-titre 2">
            <a:extLst>
              <a:ext uri="{FF2B5EF4-FFF2-40B4-BE49-F238E27FC236}">
                <a16:creationId xmlns:a16="http://schemas.microsoft.com/office/drawing/2014/main" id="{B7C038BF-E49A-3EC8-A9DB-DF9A651F977D}"/>
              </a:ext>
            </a:extLst>
          </p:cNvPr>
          <p:cNvSpPr txBox="1">
            <a:spLocks/>
          </p:cNvSpPr>
          <p:nvPr/>
        </p:nvSpPr>
        <p:spPr>
          <a:xfrm>
            <a:off x="1524000" y="3602038"/>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ct val="20000"/>
              </a:spcBef>
            </a:pPr>
            <a:endParaRPr lang="en-GB" altLang="en-US" b="1" dirty="0">
              <a:latin typeface="Century Gothic" pitchFamily="34" charset="0"/>
            </a:endParaRPr>
          </a:p>
          <a:p>
            <a:pPr>
              <a:spcBef>
                <a:spcPct val="20000"/>
              </a:spcBef>
            </a:pPr>
            <a:endParaRPr lang="en-GB" altLang="en-US" b="1" dirty="0">
              <a:latin typeface="Century Gothic" pitchFamily="34" charset="0"/>
            </a:endParaRPr>
          </a:p>
          <a:p>
            <a:pPr>
              <a:spcBef>
                <a:spcPct val="20000"/>
              </a:spcBef>
            </a:pPr>
            <a:r>
              <a:rPr lang="en-GB" altLang="en-US" b="1" dirty="0">
                <a:latin typeface="Century Gothic" pitchFamily="34" charset="0"/>
              </a:rPr>
              <a:t>Dr Thomas GRELLETY </a:t>
            </a:r>
            <a:r>
              <a:rPr lang="en-GB" altLang="en-US" dirty="0">
                <a:latin typeface="Century Gothic" pitchFamily="34" charset="0"/>
              </a:rPr>
              <a:t>– MD, PhD, </a:t>
            </a:r>
          </a:p>
          <a:p>
            <a:pPr>
              <a:spcBef>
                <a:spcPct val="20000"/>
              </a:spcBef>
            </a:pPr>
            <a:r>
              <a:rPr lang="en-GB" altLang="en-US" dirty="0">
                <a:latin typeface="Century Gothic" pitchFamily="34" charset="0"/>
              </a:rPr>
              <a:t>CH Côte Basque, Bayonne</a:t>
            </a:r>
          </a:p>
        </p:txBody>
      </p:sp>
      <p:grpSp>
        <p:nvGrpSpPr>
          <p:cNvPr id="5" name="Groupe 4">
            <a:extLst>
              <a:ext uri="{FF2B5EF4-FFF2-40B4-BE49-F238E27FC236}">
                <a16:creationId xmlns:a16="http://schemas.microsoft.com/office/drawing/2014/main" id="{103D32A2-D4FC-7C58-9567-B287BD9FF651}"/>
              </a:ext>
            </a:extLst>
          </p:cNvPr>
          <p:cNvGrpSpPr/>
          <p:nvPr/>
        </p:nvGrpSpPr>
        <p:grpSpPr>
          <a:xfrm>
            <a:off x="6134851" y="5518384"/>
            <a:ext cx="2167368" cy="1149398"/>
            <a:chOff x="7460472" y="5147228"/>
            <a:chExt cx="2167368" cy="1149398"/>
          </a:xfrm>
        </p:grpSpPr>
        <p:pic>
          <p:nvPicPr>
            <p:cNvPr id="6" name="Image 5">
              <a:extLst>
                <a:ext uri="{FF2B5EF4-FFF2-40B4-BE49-F238E27FC236}">
                  <a16:creationId xmlns:a16="http://schemas.microsoft.com/office/drawing/2014/main" id="{25F5749A-9D41-7FC5-78AA-492D6B7A0C5B}"/>
                </a:ext>
              </a:extLst>
            </p:cNvPr>
            <p:cNvPicPr>
              <a:picLocks noChangeAspect="1"/>
            </p:cNvPicPr>
            <p:nvPr/>
          </p:nvPicPr>
          <p:blipFill rotWithShape="1">
            <a:blip r:embed="rId2" cstate="print"/>
            <a:srcRect l="28872" t="29144" r="24828" b="44250"/>
            <a:stretch/>
          </p:blipFill>
          <p:spPr>
            <a:xfrm>
              <a:off x="8555392" y="5299787"/>
              <a:ext cx="1072448" cy="871699"/>
            </a:xfrm>
            <a:prstGeom prst="rect">
              <a:avLst/>
            </a:prstGeom>
          </p:spPr>
        </p:pic>
        <p:pic>
          <p:nvPicPr>
            <p:cNvPr id="7" name="Espace réservé du contenu 4">
              <a:extLst>
                <a:ext uri="{FF2B5EF4-FFF2-40B4-BE49-F238E27FC236}">
                  <a16:creationId xmlns:a16="http://schemas.microsoft.com/office/drawing/2014/main" id="{F62B6358-EBA1-372B-3FD1-4B9B06B113EB}"/>
                </a:ext>
              </a:extLst>
            </p:cNvPr>
            <p:cNvPicPr>
              <a:picLocks noChangeAspect="1"/>
            </p:cNvPicPr>
            <p:nvPr/>
          </p:nvPicPr>
          <p:blipFill rotWithShape="1">
            <a:blip r:embed="rId3" cstate="print"/>
            <a:srcRect l="69431" t="14672" r="2563" b="44916"/>
            <a:stretch/>
          </p:blipFill>
          <p:spPr>
            <a:xfrm>
              <a:off x="7460472" y="5147228"/>
              <a:ext cx="1127208" cy="1149398"/>
            </a:xfrm>
            <a:prstGeom prst="rect">
              <a:avLst/>
            </a:prstGeom>
          </p:spPr>
        </p:pic>
      </p:grpSp>
      <p:pic>
        <p:nvPicPr>
          <p:cNvPr id="8" name="Image 7">
            <a:extLst>
              <a:ext uri="{FF2B5EF4-FFF2-40B4-BE49-F238E27FC236}">
                <a16:creationId xmlns:a16="http://schemas.microsoft.com/office/drawing/2014/main" id="{E0819F58-5049-296C-28ED-BADB5160F4E5}"/>
              </a:ext>
            </a:extLst>
          </p:cNvPr>
          <p:cNvPicPr>
            <a:picLocks noChangeAspect="1"/>
          </p:cNvPicPr>
          <p:nvPr/>
        </p:nvPicPr>
        <p:blipFill rotWithShape="1">
          <a:blip r:embed="rId4">
            <a:extLst>
              <a:ext uri="{28A0092B-C50C-407E-A947-70E740481C1C}">
                <a14:useLocalDpi xmlns:a14="http://schemas.microsoft.com/office/drawing/2010/main" val="0"/>
              </a:ext>
            </a:extLst>
          </a:blip>
          <a:srcRect l="6540" t="24432" r="5243" b="21513"/>
          <a:stretch/>
        </p:blipFill>
        <p:spPr>
          <a:xfrm>
            <a:off x="3882433" y="5483051"/>
            <a:ext cx="1933481" cy="1184731"/>
          </a:xfrm>
          <a:prstGeom prst="rect">
            <a:avLst/>
          </a:prstGeom>
        </p:spPr>
      </p:pic>
    </p:spTree>
    <p:extLst>
      <p:ext uri="{BB962C8B-B14F-4D97-AF65-F5344CB8AC3E}">
        <p14:creationId xmlns:p14="http://schemas.microsoft.com/office/powerpoint/2010/main" val="22280922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9E5585-F10A-D9F9-E25D-A3A82250AB32}"/>
              </a:ext>
            </a:extLst>
          </p:cNvPr>
          <p:cNvSpPr>
            <a:spLocks noGrp="1"/>
          </p:cNvSpPr>
          <p:nvPr>
            <p:ph type="title"/>
          </p:nvPr>
        </p:nvSpPr>
        <p:spPr/>
        <p:txBody>
          <a:bodyPr/>
          <a:lstStyle/>
          <a:p>
            <a:r>
              <a:rPr lang="en-US" dirty="0"/>
              <a:t>PARP Inhibitors Mechanism of Action</a:t>
            </a:r>
            <a:endParaRPr lang="fr-FR" dirty="0"/>
          </a:p>
        </p:txBody>
      </p:sp>
      <p:sp>
        <p:nvSpPr>
          <p:cNvPr id="3" name="Espace réservé du contenu 2">
            <a:extLst>
              <a:ext uri="{FF2B5EF4-FFF2-40B4-BE49-F238E27FC236}">
                <a16:creationId xmlns:a16="http://schemas.microsoft.com/office/drawing/2014/main" id="{7C1E0E1F-E376-CDF8-EE92-9FF1C1D409B2}"/>
              </a:ext>
            </a:extLst>
          </p:cNvPr>
          <p:cNvSpPr>
            <a:spLocks noGrp="1"/>
          </p:cNvSpPr>
          <p:nvPr>
            <p:ph idx="1"/>
          </p:nvPr>
        </p:nvSpPr>
        <p:spPr/>
        <p:txBody>
          <a:bodyPr/>
          <a:lstStyle/>
          <a:p>
            <a:endParaRPr lang="fr-FR"/>
          </a:p>
        </p:txBody>
      </p:sp>
      <p:sp>
        <p:nvSpPr>
          <p:cNvPr id="4" name="Title 1">
            <a:extLst>
              <a:ext uri="{FF2B5EF4-FFF2-40B4-BE49-F238E27FC236}">
                <a16:creationId xmlns:a16="http://schemas.microsoft.com/office/drawing/2014/main" id="{DAB844AF-9129-0C92-26A7-B12F568E20FF}"/>
              </a:ext>
            </a:extLst>
          </p:cNvPr>
          <p:cNvSpPr txBox="1">
            <a:spLocks/>
          </p:cNvSpPr>
          <p:nvPr/>
        </p:nvSpPr>
        <p:spPr>
          <a:xfrm>
            <a:off x="1828800" y="1143000"/>
            <a:ext cx="8458200" cy="304800"/>
          </a:xfrm>
          <a:prstGeom prst="rect">
            <a:avLst/>
          </a:prstGeom>
        </p:spPr>
        <p:txBody>
          <a:bodyPr vert="horz" lIns="91440" tIns="45720" rIns="91440" bIns="45720" rtlCol="0" anchor="ctr">
            <a:normAutofit fontScale="3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5" name="Slide Number Placeholder 3">
            <a:extLst>
              <a:ext uri="{FF2B5EF4-FFF2-40B4-BE49-F238E27FC236}">
                <a16:creationId xmlns:a16="http://schemas.microsoft.com/office/drawing/2014/main" id="{22C7F69D-8540-6DEF-933C-636BD863A3FB}"/>
              </a:ext>
            </a:extLst>
          </p:cNvPr>
          <p:cNvSpPr txBox="1">
            <a:spLocks/>
          </p:cNvSpPr>
          <p:nvPr/>
        </p:nvSpPr>
        <p:spPr>
          <a:xfrm>
            <a:off x="1524000" y="6629400"/>
            <a:ext cx="1905000" cy="228600"/>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FC5797F-07EC-4E67-81E3-489147C38910}" type="slidenum">
              <a:rPr lang="en-US" smtClean="0"/>
              <a:pPr>
                <a:defRPr/>
              </a:pPr>
              <a:t>43</a:t>
            </a:fld>
            <a:endParaRPr lang="en-US"/>
          </a:p>
        </p:txBody>
      </p:sp>
      <p:grpSp>
        <p:nvGrpSpPr>
          <p:cNvPr id="6" name="Group 13">
            <a:extLst>
              <a:ext uri="{FF2B5EF4-FFF2-40B4-BE49-F238E27FC236}">
                <a16:creationId xmlns:a16="http://schemas.microsoft.com/office/drawing/2014/main" id="{C74585B5-7C8A-E16F-9EF4-1B9759EF44E7}"/>
              </a:ext>
            </a:extLst>
          </p:cNvPr>
          <p:cNvGrpSpPr/>
          <p:nvPr/>
        </p:nvGrpSpPr>
        <p:grpSpPr>
          <a:xfrm>
            <a:off x="2438400" y="1676401"/>
            <a:ext cx="7467600" cy="4737041"/>
            <a:chOff x="533400" y="1295400"/>
            <a:chExt cx="8153400" cy="5172075"/>
          </a:xfrm>
        </p:grpSpPr>
        <p:pic>
          <p:nvPicPr>
            <p:cNvPr id="7" name="Picture 2" descr="http://www.bioscience.org/2013/v18/af/4188/fig1.jpg">
              <a:extLst>
                <a:ext uri="{FF2B5EF4-FFF2-40B4-BE49-F238E27FC236}">
                  <a16:creationId xmlns:a16="http://schemas.microsoft.com/office/drawing/2014/main" id="{01EFB14D-8845-6076-7BD3-F38961F4266E}"/>
                </a:ext>
              </a:extLst>
            </p:cNvPr>
            <p:cNvPicPr>
              <a:picLocks noChangeAspect="1" noChangeArrowheads="1"/>
            </p:cNvPicPr>
            <p:nvPr/>
          </p:nvPicPr>
          <p:blipFill>
            <a:blip r:embed="rId2" cstate="print"/>
            <a:srcRect/>
            <a:stretch>
              <a:fillRect/>
            </a:stretch>
          </p:blipFill>
          <p:spPr bwMode="auto">
            <a:xfrm>
              <a:off x="533400" y="1524000"/>
              <a:ext cx="3464557" cy="4943475"/>
            </a:xfrm>
            <a:prstGeom prst="rect">
              <a:avLst/>
            </a:prstGeom>
            <a:noFill/>
          </p:spPr>
        </p:pic>
        <p:sp>
          <p:nvSpPr>
            <p:cNvPr id="8" name="Rectangle 7">
              <a:extLst>
                <a:ext uri="{FF2B5EF4-FFF2-40B4-BE49-F238E27FC236}">
                  <a16:creationId xmlns:a16="http://schemas.microsoft.com/office/drawing/2014/main" id="{3400DB6E-905B-6355-F179-E51F94F019AB}"/>
                </a:ext>
              </a:extLst>
            </p:cNvPr>
            <p:cNvSpPr/>
            <p:nvPr/>
          </p:nvSpPr>
          <p:spPr bwMode="auto">
            <a:xfrm>
              <a:off x="2743200" y="1676400"/>
              <a:ext cx="1752600" cy="44196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sp>
          <p:nvSpPr>
            <p:cNvPr id="9" name="TextBox 6">
              <a:extLst>
                <a:ext uri="{FF2B5EF4-FFF2-40B4-BE49-F238E27FC236}">
                  <a16:creationId xmlns:a16="http://schemas.microsoft.com/office/drawing/2014/main" id="{702900D1-89CB-E6EC-4A75-78F63F69072B}"/>
                </a:ext>
              </a:extLst>
            </p:cNvPr>
            <p:cNvSpPr txBox="1"/>
            <p:nvPr/>
          </p:nvSpPr>
          <p:spPr>
            <a:xfrm>
              <a:off x="2667000" y="1676400"/>
              <a:ext cx="1523999" cy="1041729"/>
            </a:xfrm>
            <a:prstGeom prst="rect">
              <a:avLst/>
            </a:prstGeom>
            <a:solidFill>
              <a:schemeClr val="tx2"/>
            </a:solidFill>
          </p:spPr>
          <p:txBody>
            <a:bodyPr wrap="square" rtlCol="0">
              <a:spAutoFit/>
            </a:bodyPr>
            <a:lstStyle/>
            <a:p>
              <a:r>
                <a:rPr lang="en-US" sz="1400" dirty="0"/>
                <a:t>1. Single Strand Breaks in DNA Recognized by PARP</a:t>
              </a:r>
            </a:p>
          </p:txBody>
        </p:sp>
        <p:sp>
          <p:nvSpPr>
            <p:cNvPr id="10" name="TextBox 7">
              <a:extLst>
                <a:ext uri="{FF2B5EF4-FFF2-40B4-BE49-F238E27FC236}">
                  <a16:creationId xmlns:a16="http://schemas.microsoft.com/office/drawing/2014/main" id="{6AF4400D-D1E6-29AB-3E9D-98067880074D}"/>
                </a:ext>
              </a:extLst>
            </p:cNvPr>
            <p:cNvSpPr txBox="1"/>
            <p:nvPr/>
          </p:nvSpPr>
          <p:spPr>
            <a:xfrm>
              <a:off x="2667001" y="3299936"/>
              <a:ext cx="1752599" cy="1041729"/>
            </a:xfrm>
            <a:prstGeom prst="rect">
              <a:avLst/>
            </a:prstGeom>
            <a:solidFill>
              <a:schemeClr val="tx2"/>
            </a:solidFill>
          </p:spPr>
          <p:txBody>
            <a:bodyPr wrap="square" rtlCol="0">
              <a:spAutoFit/>
            </a:bodyPr>
            <a:lstStyle/>
            <a:p>
              <a:r>
                <a:rPr lang="en-US" sz="1400" dirty="0"/>
                <a:t>2. PARP flags DNA for repair and recruits help, and adds PAR to itself</a:t>
              </a:r>
            </a:p>
          </p:txBody>
        </p:sp>
        <p:sp>
          <p:nvSpPr>
            <p:cNvPr id="11" name="TextBox 9">
              <a:extLst>
                <a:ext uri="{FF2B5EF4-FFF2-40B4-BE49-F238E27FC236}">
                  <a16:creationId xmlns:a16="http://schemas.microsoft.com/office/drawing/2014/main" id="{FD0F248D-0897-E8A8-DD57-4437EC46177D}"/>
                </a:ext>
              </a:extLst>
            </p:cNvPr>
            <p:cNvSpPr txBox="1"/>
            <p:nvPr/>
          </p:nvSpPr>
          <p:spPr>
            <a:xfrm>
              <a:off x="2667000" y="4953000"/>
              <a:ext cx="1676398" cy="806500"/>
            </a:xfrm>
            <a:prstGeom prst="rect">
              <a:avLst/>
            </a:prstGeom>
            <a:solidFill>
              <a:schemeClr val="tx2"/>
            </a:solidFill>
          </p:spPr>
          <p:txBody>
            <a:bodyPr wrap="square" rtlCol="0">
              <a:spAutoFit/>
            </a:bodyPr>
            <a:lstStyle/>
            <a:p>
              <a:r>
                <a:rPr lang="en-US" sz="1400" dirty="0"/>
                <a:t>3. After DNA is fixed, the help is released</a:t>
              </a:r>
            </a:p>
          </p:txBody>
        </p:sp>
        <p:sp>
          <p:nvSpPr>
            <p:cNvPr id="12" name="TextBox 12">
              <a:extLst>
                <a:ext uri="{FF2B5EF4-FFF2-40B4-BE49-F238E27FC236}">
                  <a16:creationId xmlns:a16="http://schemas.microsoft.com/office/drawing/2014/main" id="{BE23355D-6E8C-46D9-3401-C135C3C0B84C}"/>
                </a:ext>
              </a:extLst>
            </p:cNvPr>
            <p:cNvSpPr txBox="1"/>
            <p:nvPr/>
          </p:nvSpPr>
          <p:spPr>
            <a:xfrm>
              <a:off x="5714999" y="4136395"/>
              <a:ext cx="201696" cy="285635"/>
            </a:xfrm>
            <a:prstGeom prst="rect">
              <a:avLst/>
            </a:prstGeom>
            <a:noFill/>
          </p:spPr>
          <p:txBody>
            <a:bodyPr wrap="none" rtlCol="0">
              <a:spAutoFit/>
            </a:bodyPr>
            <a:lstStyle/>
            <a:p>
              <a:endParaRPr lang="en-US" sz="1100" b="1" dirty="0"/>
            </a:p>
          </p:txBody>
        </p:sp>
        <p:sp>
          <p:nvSpPr>
            <p:cNvPr id="13" name="Oval 21">
              <a:extLst>
                <a:ext uri="{FF2B5EF4-FFF2-40B4-BE49-F238E27FC236}">
                  <a16:creationId xmlns:a16="http://schemas.microsoft.com/office/drawing/2014/main" id="{63E2551D-110A-EA67-D21A-5735E9DF6911}"/>
                </a:ext>
              </a:extLst>
            </p:cNvPr>
            <p:cNvSpPr/>
            <p:nvPr/>
          </p:nvSpPr>
          <p:spPr bwMode="auto">
            <a:xfrm>
              <a:off x="6934200" y="4944533"/>
              <a:ext cx="9906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eaLnBrk="0" fontAlgn="base" hangingPunct="0">
                <a:spcBef>
                  <a:spcPct val="0"/>
                </a:spcBef>
                <a:spcAft>
                  <a:spcPct val="0"/>
                </a:spcAft>
              </a:pPr>
              <a:r>
                <a:rPr lang="en-US" sz="1000" b="1" dirty="0">
                  <a:solidFill>
                    <a:schemeClr val="tx2"/>
                  </a:solidFill>
                  <a:ea typeface="ＭＳ Ｐゴシック" charset="-128"/>
                  <a:cs typeface="Arial" pitchFamily="34" charset="0"/>
                </a:rPr>
                <a:t>BRCA1/2 --</a:t>
              </a:r>
            </a:p>
          </p:txBody>
        </p:sp>
        <p:cxnSp>
          <p:nvCxnSpPr>
            <p:cNvPr id="14" name="Straight Connector 20">
              <a:extLst>
                <a:ext uri="{FF2B5EF4-FFF2-40B4-BE49-F238E27FC236}">
                  <a16:creationId xmlns:a16="http://schemas.microsoft.com/office/drawing/2014/main" id="{71ADA3EA-831F-2E4A-151F-F73499C6EA2A}"/>
                </a:ext>
              </a:extLst>
            </p:cNvPr>
            <p:cNvCxnSpPr/>
            <p:nvPr/>
          </p:nvCxnSpPr>
          <p:spPr bwMode="auto">
            <a:xfrm>
              <a:off x="7298266" y="4876800"/>
              <a:ext cx="228600" cy="381000"/>
            </a:xfrm>
            <a:prstGeom prst="line">
              <a:avLst/>
            </a:prstGeom>
            <a:solidFill>
              <a:schemeClr val="accent1"/>
            </a:solidFill>
            <a:ln w="57150" cap="flat" cmpd="sng" algn="ctr">
              <a:solidFill>
                <a:srgbClr val="FF0000"/>
              </a:solidFill>
              <a:prstDash val="solid"/>
              <a:round/>
              <a:headEnd type="none" w="med" len="med"/>
              <a:tailEnd type="none" w="med" len="med"/>
            </a:ln>
            <a:effectLst/>
          </p:spPr>
        </p:cxnSp>
        <p:grpSp>
          <p:nvGrpSpPr>
            <p:cNvPr id="15" name="Group 31">
              <a:extLst>
                <a:ext uri="{FF2B5EF4-FFF2-40B4-BE49-F238E27FC236}">
                  <a16:creationId xmlns:a16="http://schemas.microsoft.com/office/drawing/2014/main" id="{CE19A581-6A4A-4A8A-472C-A33449600669}"/>
                </a:ext>
              </a:extLst>
            </p:cNvPr>
            <p:cNvGrpSpPr/>
            <p:nvPr/>
          </p:nvGrpSpPr>
          <p:grpSpPr>
            <a:xfrm>
              <a:off x="4724400" y="1981200"/>
              <a:ext cx="990600" cy="304800"/>
              <a:chOff x="4724400" y="1981200"/>
              <a:chExt cx="1371600" cy="228600"/>
            </a:xfrm>
          </p:grpSpPr>
          <p:sp>
            <p:nvSpPr>
              <p:cNvPr id="53" name="Rectangle 52">
                <a:extLst>
                  <a:ext uri="{FF2B5EF4-FFF2-40B4-BE49-F238E27FC236}">
                    <a16:creationId xmlns:a16="http://schemas.microsoft.com/office/drawing/2014/main" id="{42F3F52C-B42E-90FA-D4DA-F7FE29AF939A}"/>
                  </a:ext>
                </a:extLst>
              </p:cNvPr>
              <p:cNvSpPr/>
              <p:nvPr/>
            </p:nvSpPr>
            <p:spPr bwMode="auto">
              <a:xfrm>
                <a:off x="4724400" y="1981200"/>
                <a:ext cx="609600" cy="7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sp>
            <p:nvSpPr>
              <p:cNvPr id="54" name="Rectangle 53">
                <a:extLst>
                  <a:ext uri="{FF2B5EF4-FFF2-40B4-BE49-F238E27FC236}">
                    <a16:creationId xmlns:a16="http://schemas.microsoft.com/office/drawing/2014/main" id="{93D7EEB9-4814-F495-2841-CF1C71D50DE1}"/>
                  </a:ext>
                </a:extLst>
              </p:cNvPr>
              <p:cNvSpPr/>
              <p:nvPr/>
            </p:nvSpPr>
            <p:spPr bwMode="auto">
              <a:xfrm>
                <a:off x="5486400" y="1981200"/>
                <a:ext cx="609600" cy="7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sp>
            <p:nvSpPr>
              <p:cNvPr id="55" name="Rectangle 54">
                <a:extLst>
                  <a:ext uri="{FF2B5EF4-FFF2-40B4-BE49-F238E27FC236}">
                    <a16:creationId xmlns:a16="http://schemas.microsoft.com/office/drawing/2014/main" id="{BB93FE08-6F19-24A1-2D45-AFFFACFE46EF}"/>
                  </a:ext>
                </a:extLst>
              </p:cNvPr>
              <p:cNvSpPr/>
              <p:nvPr/>
            </p:nvSpPr>
            <p:spPr bwMode="auto">
              <a:xfrm>
                <a:off x="4724400" y="2133600"/>
                <a:ext cx="1371600" cy="7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grpSp>
        <p:sp>
          <p:nvSpPr>
            <p:cNvPr id="16" name="Rectangle 15">
              <a:extLst>
                <a:ext uri="{FF2B5EF4-FFF2-40B4-BE49-F238E27FC236}">
                  <a16:creationId xmlns:a16="http://schemas.microsoft.com/office/drawing/2014/main" id="{914CD89E-B52F-71EB-3E1F-46F985A15C10}"/>
                </a:ext>
              </a:extLst>
            </p:cNvPr>
            <p:cNvSpPr/>
            <p:nvPr/>
          </p:nvSpPr>
          <p:spPr bwMode="auto">
            <a:xfrm>
              <a:off x="6248400" y="2184400"/>
              <a:ext cx="990600" cy="101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grpSp>
          <p:nvGrpSpPr>
            <p:cNvPr id="17" name="Group 40">
              <a:extLst>
                <a:ext uri="{FF2B5EF4-FFF2-40B4-BE49-F238E27FC236}">
                  <a16:creationId xmlns:a16="http://schemas.microsoft.com/office/drawing/2014/main" id="{EE8BBEC9-0CC6-C307-8BE7-07049D12935E}"/>
                </a:ext>
              </a:extLst>
            </p:cNvPr>
            <p:cNvGrpSpPr/>
            <p:nvPr/>
          </p:nvGrpSpPr>
          <p:grpSpPr>
            <a:xfrm>
              <a:off x="4724400" y="3581400"/>
              <a:ext cx="990600" cy="304800"/>
              <a:chOff x="4724400" y="1981200"/>
              <a:chExt cx="1371600" cy="228600"/>
            </a:xfrm>
          </p:grpSpPr>
          <p:sp>
            <p:nvSpPr>
              <p:cNvPr id="50" name="Rectangle 49">
                <a:extLst>
                  <a:ext uri="{FF2B5EF4-FFF2-40B4-BE49-F238E27FC236}">
                    <a16:creationId xmlns:a16="http://schemas.microsoft.com/office/drawing/2014/main" id="{9CDD679A-8BFB-5076-7A07-8D0C99554C89}"/>
                  </a:ext>
                </a:extLst>
              </p:cNvPr>
              <p:cNvSpPr/>
              <p:nvPr/>
            </p:nvSpPr>
            <p:spPr bwMode="auto">
              <a:xfrm>
                <a:off x="4724400" y="1981200"/>
                <a:ext cx="609600" cy="7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sp>
            <p:nvSpPr>
              <p:cNvPr id="51" name="Rectangle 50">
                <a:extLst>
                  <a:ext uri="{FF2B5EF4-FFF2-40B4-BE49-F238E27FC236}">
                    <a16:creationId xmlns:a16="http://schemas.microsoft.com/office/drawing/2014/main" id="{DBBEBF22-32E4-EA67-F59D-32D3D807F4BC}"/>
                  </a:ext>
                </a:extLst>
              </p:cNvPr>
              <p:cNvSpPr/>
              <p:nvPr/>
            </p:nvSpPr>
            <p:spPr bwMode="auto">
              <a:xfrm>
                <a:off x="5486400" y="1981200"/>
                <a:ext cx="609600" cy="7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sp>
            <p:nvSpPr>
              <p:cNvPr id="52" name="Rectangle 51">
                <a:extLst>
                  <a:ext uri="{FF2B5EF4-FFF2-40B4-BE49-F238E27FC236}">
                    <a16:creationId xmlns:a16="http://schemas.microsoft.com/office/drawing/2014/main" id="{BD7E87CF-055A-DE39-BAE2-14035FFAFF03}"/>
                  </a:ext>
                </a:extLst>
              </p:cNvPr>
              <p:cNvSpPr/>
              <p:nvPr/>
            </p:nvSpPr>
            <p:spPr bwMode="auto">
              <a:xfrm>
                <a:off x="4724400" y="2133600"/>
                <a:ext cx="1371600" cy="7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grpSp>
        <p:grpSp>
          <p:nvGrpSpPr>
            <p:cNvPr id="18" name="Group 44">
              <a:extLst>
                <a:ext uri="{FF2B5EF4-FFF2-40B4-BE49-F238E27FC236}">
                  <a16:creationId xmlns:a16="http://schemas.microsoft.com/office/drawing/2014/main" id="{66A65FAB-F56C-D1C8-6B45-3EBF2EE56F99}"/>
                </a:ext>
              </a:extLst>
            </p:cNvPr>
            <p:cNvGrpSpPr/>
            <p:nvPr/>
          </p:nvGrpSpPr>
          <p:grpSpPr>
            <a:xfrm>
              <a:off x="6172200" y="3581400"/>
              <a:ext cx="990600" cy="101600"/>
              <a:chOff x="4724400" y="1981200"/>
              <a:chExt cx="1371600" cy="76200"/>
            </a:xfrm>
          </p:grpSpPr>
          <p:sp>
            <p:nvSpPr>
              <p:cNvPr id="48" name="Rectangle 47">
                <a:extLst>
                  <a:ext uri="{FF2B5EF4-FFF2-40B4-BE49-F238E27FC236}">
                    <a16:creationId xmlns:a16="http://schemas.microsoft.com/office/drawing/2014/main" id="{E75BD431-971C-A1F7-ECF3-9A58B069F902}"/>
                  </a:ext>
                </a:extLst>
              </p:cNvPr>
              <p:cNvSpPr/>
              <p:nvPr/>
            </p:nvSpPr>
            <p:spPr bwMode="auto">
              <a:xfrm>
                <a:off x="4724400" y="1981200"/>
                <a:ext cx="609600" cy="7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sp>
            <p:nvSpPr>
              <p:cNvPr id="49" name="Rectangle 48">
                <a:extLst>
                  <a:ext uri="{FF2B5EF4-FFF2-40B4-BE49-F238E27FC236}">
                    <a16:creationId xmlns:a16="http://schemas.microsoft.com/office/drawing/2014/main" id="{56B09D9D-7608-452D-A233-3954FB4BBB4C}"/>
                  </a:ext>
                </a:extLst>
              </p:cNvPr>
              <p:cNvSpPr/>
              <p:nvPr/>
            </p:nvSpPr>
            <p:spPr bwMode="auto">
              <a:xfrm>
                <a:off x="5486400" y="1981200"/>
                <a:ext cx="609600" cy="7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grpSp>
        <p:sp>
          <p:nvSpPr>
            <p:cNvPr id="19" name="Rectangle 18">
              <a:extLst>
                <a:ext uri="{FF2B5EF4-FFF2-40B4-BE49-F238E27FC236}">
                  <a16:creationId xmlns:a16="http://schemas.microsoft.com/office/drawing/2014/main" id="{6D8C5484-029C-67AD-DF79-71D1A0F2C8E2}"/>
                </a:ext>
              </a:extLst>
            </p:cNvPr>
            <p:cNvSpPr/>
            <p:nvPr/>
          </p:nvSpPr>
          <p:spPr bwMode="auto">
            <a:xfrm>
              <a:off x="7696200" y="3784600"/>
              <a:ext cx="990600" cy="101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sp>
          <p:nvSpPr>
            <p:cNvPr id="20" name="Oval 56">
              <a:extLst>
                <a:ext uri="{FF2B5EF4-FFF2-40B4-BE49-F238E27FC236}">
                  <a16:creationId xmlns:a16="http://schemas.microsoft.com/office/drawing/2014/main" id="{AC3AAA24-292D-46DD-28D3-4EBEC91A7AC0}"/>
                </a:ext>
              </a:extLst>
            </p:cNvPr>
            <p:cNvSpPr/>
            <p:nvPr/>
          </p:nvSpPr>
          <p:spPr bwMode="auto">
            <a:xfrm>
              <a:off x="5562600" y="1676400"/>
              <a:ext cx="762000" cy="22860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800" b="1" dirty="0">
                  <a:ea typeface="ＭＳ Ｐゴシック" charset="-128"/>
                  <a:cs typeface="Arial" pitchFamily="34" charset="0"/>
                </a:rPr>
                <a:t>PARP</a:t>
              </a:r>
            </a:p>
          </p:txBody>
        </p:sp>
        <p:sp>
          <p:nvSpPr>
            <p:cNvPr id="21" name="Oval 57">
              <a:extLst>
                <a:ext uri="{FF2B5EF4-FFF2-40B4-BE49-F238E27FC236}">
                  <a16:creationId xmlns:a16="http://schemas.microsoft.com/office/drawing/2014/main" id="{DC8E8549-38F6-DBF9-94EA-D043C0C35C0B}"/>
                </a:ext>
              </a:extLst>
            </p:cNvPr>
            <p:cNvSpPr/>
            <p:nvPr/>
          </p:nvSpPr>
          <p:spPr bwMode="auto">
            <a:xfrm>
              <a:off x="5562600" y="3208864"/>
              <a:ext cx="762000" cy="22860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800" b="1" dirty="0">
                  <a:ea typeface="ＭＳ Ｐゴシック" charset="-128"/>
                  <a:cs typeface="Arial" pitchFamily="34" charset="0"/>
                </a:rPr>
                <a:t>PARP</a:t>
              </a:r>
            </a:p>
          </p:txBody>
        </p:sp>
        <p:cxnSp>
          <p:nvCxnSpPr>
            <p:cNvPr id="22" name="Straight Connector 58">
              <a:extLst>
                <a:ext uri="{FF2B5EF4-FFF2-40B4-BE49-F238E27FC236}">
                  <a16:creationId xmlns:a16="http://schemas.microsoft.com/office/drawing/2014/main" id="{6DEAD365-73E4-1E26-16E8-373FF24453B8}"/>
                </a:ext>
              </a:extLst>
            </p:cNvPr>
            <p:cNvCxnSpPr/>
            <p:nvPr/>
          </p:nvCxnSpPr>
          <p:spPr bwMode="auto">
            <a:xfrm>
              <a:off x="5808137" y="3124200"/>
              <a:ext cx="228600" cy="381000"/>
            </a:xfrm>
            <a:prstGeom prst="line">
              <a:avLst/>
            </a:prstGeom>
            <a:solidFill>
              <a:schemeClr val="accent1"/>
            </a:solidFill>
            <a:ln w="57150" cap="flat" cmpd="sng" algn="ctr">
              <a:solidFill>
                <a:srgbClr val="FF0000"/>
              </a:solidFill>
              <a:prstDash val="solid"/>
              <a:round/>
              <a:headEnd type="none" w="med" len="med"/>
              <a:tailEnd type="none" w="med" len="med"/>
            </a:ln>
            <a:effectLst/>
          </p:spPr>
        </p:cxnSp>
        <p:sp>
          <p:nvSpPr>
            <p:cNvPr id="23" name="Rectangle 22">
              <a:extLst>
                <a:ext uri="{FF2B5EF4-FFF2-40B4-BE49-F238E27FC236}">
                  <a16:creationId xmlns:a16="http://schemas.microsoft.com/office/drawing/2014/main" id="{68CDA99F-4FBC-4209-A46E-F980781B9DD9}"/>
                </a:ext>
              </a:extLst>
            </p:cNvPr>
            <p:cNvSpPr/>
            <p:nvPr/>
          </p:nvSpPr>
          <p:spPr bwMode="auto">
            <a:xfrm>
              <a:off x="6248400" y="1981200"/>
              <a:ext cx="990600" cy="101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sp>
          <p:nvSpPr>
            <p:cNvPr id="24" name="Rectangle 23">
              <a:extLst>
                <a:ext uri="{FF2B5EF4-FFF2-40B4-BE49-F238E27FC236}">
                  <a16:creationId xmlns:a16="http://schemas.microsoft.com/office/drawing/2014/main" id="{28D04E31-7D1D-76F1-189A-54AF9D16A700}"/>
                </a:ext>
              </a:extLst>
            </p:cNvPr>
            <p:cNvSpPr/>
            <p:nvPr/>
          </p:nvSpPr>
          <p:spPr bwMode="auto">
            <a:xfrm>
              <a:off x="7696200" y="3581400"/>
              <a:ext cx="990600" cy="101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sp>
          <p:nvSpPr>
            <p:cNvPr id="25" name="Oval 62">
              <a:extLst>
                <a:ext uri="{FF2B5EF4-FFF2-40B4-BE49-F238E27FC236}">
                  <a16:creationId xmlns:a16="http://schemas.microsoft.com/office/drawing/2014/main" id="{B7BFECA0-D4C8-1173-7065-AAC9F6F0B21E}"/>
                </a:ext>
              </a:extLst>
            </p:cNvPr>
            <p:cNvSpPr/>
            <p:nvPr/>
          </p:nvSpPr>
          <p:spPr bwMode="auto">
            <a:xfrm>
              <a:off x="6934200" y="3200400"/>
              <a:ext cx="9906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eaLnBrk="0" fontAlgn="base" hangingPunct="0">
                <a:spcBef>
                  <a:spcPct val="0"/>
                </a:spcBef>
                <a:spcAft>
                  <a:spcPct val="0"/>
                </a:spcAft>
              </a:pPr>
              <a:r>
                <a:rPr lang="en-US" sz="1000" b="1" dirty="0">
                  <a:solidFill>
                    <a:schemeClr val="tx2"/>
                  </a:solidFill>
                  <a:ea typeface="ＭＳ Ｐゴシック" charset="-128"/>
                  <a:cs typeface="Arial" pitchFamily="34" charset="0"/>
                </a:rPr>
                <a:t>BRCA1/2</a:t>
              </a:r>
            </a:p>
          </p:txBody>
        </p:sp>
        <p:grpSp>
          <p:nvGrpSpPr>
            <p:cNvPr id="26" name="Group 63">
              <a:extLst>
                <a:ext uri="{FF2B5EF4-FFF2-40B4-BE49-F238E27FC236}">
                  <a16:creationId xmlns:a16="http://schemas.microsoft.com/office/drawing/2014/main" id="{A6891901-D2CB-2E8F-F31C-5447BE7BEDDC}"/>
                </a:ext>
              </a:extLst>
            </p:cNvPr>
            <p:cNvGrpSpPr/>
            <p:nvPr/>
          </p:nvGrpSpPr>
          <p:grpSpPr>
            <a:xfrm>
              <a:off x="4724400" y="5334000"/>
              <a:ext cx="990600" cy="304800"/>
              <a:chOff x="4724400" y="1981200"/>
              <a:chExt cx="1371600" cy="228600"/>
            </a:xfrm>
          </p:grpSpPr>
          <p:sp>
            <p:nvSpPr>
              <p:cNvPr id="45" name="Rectangle 44">
                <a:extLst>
                  <a:ext uri="{FF2B5EF4-FFF2-40B4-BE49-F238E27FC236}">
                    <a16:creationId xmlns:a16="http://schemas.microsoft.com/office/drawing/2014/main" id="{AEC8F3C8-F8CA-E783-BCB3-CE40B565DD8B}"/>
                  </a:ext>
                </a:extLst>
              </p:cNvPr>
              <p:cNvSpPr/>
              <p:nvPr/>
            </p:nvSpPr>
            <p:spPr bwMode="auto">
              <a:xfrm>
                <a:off x="4724400" y="1981200"/>
                <a:ext cx="609600" cy="7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sp>
            <p:nvSpPr>
              <p:cNvPr id="46" name="Rectangle 45">
                <a:extLst>
                  <a:ext uri="{FF2B5EF4-FFF2-40B4-BE49-F238E27FC236}">
                    <a16:creationId xmlns:a16="http://schemas.microsoft.com/office/drawing/2014/main" id="{BE79ACC0-7BE4-28FD-DE11-B733FB62091E}"/>
                  </a:ext>
                </a:extLst>
              </p:cNvPr>
              <p:cNvSpPr/>
              <p:nvPr/>
            </p:nvSpPr>
            <p:spPr bwMode="auto">
              <a:xfrm>
                <a:off x="5486400" y="1981200"/>
                <a:ext cx="609600" cy="7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sp>
            <p:nvSpPr>
              <p:cNvPr id="47" name="Rectangle 46">
                <a:extLst>
                  <a:ext uri="{FF2B5EF4-FFF2-40B4-BE49-F238E27FC236}">
                    <a16:creationId xmlns:a16="http://schemas.microsoft.com/office/drawing/2014/main" id="{FB2762B2-86A2-AA55-E765-68094B9C6E4D}"/>
                  </a:ext>
                </a:extLst>
              </p:cNvPr>
              <p:cNvSpPr/>
              <p:nvPr/>
            </p:nvSpPr>
            <p:spPr bwMode="auto">
              <a:xfrm>
                <a:off x="4724400" y="2133600"/>
                <a:ext cx="1371600" cy="7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grpSp>
        <p:grpSp>
          <p:nvGrpSpPr>
            <p:cNvPr id="27" name="Group 67">
              <a:extLst>
                <a:ext uri="{FF2B5EF4-FFF2-40B4-BE49-F238E27FC236}">
                  <a16:creationId xmlns:a16="http://schemas.microsoft.com/office/drawing/2014/main" id="{2CF3A3B4-FCA4-AEEB-2A85-0ABCC2533271}"/>
                </a:ext>
              </a:extLst>
            </p:cNvPr>
            <p:cNvGrpSpPr/>
            <p:nvPr/>
          </p:nvGrpSpPr>
          <p:grpSpPr>
            <a:xfrm>
              <a:off x="6172200" y="5334000"/>
              <a:ext cx="990600" cy="101600"/>
              <a:chOff x="4724400" y="1981200"/>
              <a:chExt cx="1371600" cy="76200"/>
            </a:xfrm>
          </p:grpSpPr>
          <p:sp>
            <p:nvSpPr>
              <p:cNvPr id="43" name="Rectangle 42">
                <a:extLst>
                  <a:ext uri="{FF2B5EF4-FFF2-40B4-BE49-F238E27FC236}">
                    <a16:creationId xmlns:a16="http://schemas.microsoft.com/office/drawing/2014/main" id="{92DD9C15-6397-D5CD-10F8-F996BB71C6B5}"/>
                  </a:ext>
                </a:extLst>
              </p:cNvPr>
              <p:cNvSpPr/>
              <p:nvPr/>
            </p:nvSpPr>
            <p:spPr bwMode="auto">
              <a:xfrm>
                <a:off x="4724400" y="1981200"/>
                <a:ext cx="609600" cy="7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sp>
            <p:nvSpPr>
              <p:cNvPr id="44" name="Rectangle 43">
                <a:extLst>
                  <a:ext uri="{FF2B5EF4-FFF2-40B4-BE49-F238E27FC236}">
                    <a16:creationId xmlns:a16="http://schemas.microsoft.com/office/drawing/2014/main" id="{B2C3E30B-F481-4C58-6D56-3C9278C633FA}"/>
                  </a:ext>
                </a:extLst>
              </p:cNvPr>
              <p:cNvSpPr/>
              <p:nvPr/>
            </p:nvSpPr>
            <p:spPr bwMode="auto">
              <a:xfrm>
                <a:off x="5486400" y="1981200"/>
                <a:ext cx="609600" cy="7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grpSp>
        <p:sp>
          <p:nvSpPr>
            <p:cNvPr id="28" name="Oval 72">
              <a:extLst>
                <a:ext uri="{FF2B5EF4-FFF2-40B4-BE49-F238E27FC236}">
                  <a16:creationId xmlns:a16="http://schemas.microsoft.com/office/drawing/2014/main" id="{29123ECF-968C-8655-417E-632AD1877DFA}"/>
                </a:ext>
              </a:extLst>
            </p:cNvPr>
            <p:cNvSpPr/>
            <p:nvPr/>
          </p:nvSpPr>
          <p:spPr bwMode="auto">
            <a:xfrm>
              <a:off x="5562600" y="4961464"/>
              <a:ext cx="762000" cy="22860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800" b="1" dirty="0">
                  <a:ea typeface="ＭＳ Ｐゴシック" charset="-128"/>
                  <a:cs typeface="Arial" pitchFamily="34" charset="0"/>
                </a:rPr>
                <a:t>PARP</a:t>
              </a:r>
            </a:p>
          </p:txBody>
        </p:sp>
        <p:cxnSp>
          <p:nvCxnSpPr>
            <p:cNvPr id="29" name="Straight Connector 73">
              <a:extLst>
                <a:ext uri="{FF2B5EF4-FFF2-40B4-BE49-F238E27FC236}">
                  <a16:creationId xmlns:a16="http://schemas.microsoft.com/office/drawing/2014/main" id="{3AD3C33D-B6C8-31EC-7AA1-22BBAEC6C7BB}"/>
                </a:ext>
              </a:extLst>
            </p:cNvPr>
            <p:cNvCxnSpPr/>
            <p:nvPr/>
          </p:nvCxnSpPr>
          <p:spPr bwMode="auto">
            <a:xfrm>
              <a:off x="5808137" y="4876800"/>
              <a:ext cx="228600" cy="381000"/>
            </a:xfrm>
            <a:prstGeom prst="line">
              <a:avLst/>
            </a:prstGeom>
            <a:solidFill>
              <a:schemeClr val="accent1"/>
            </a:solidFill>
            <a:ln w="57150" cap="flat" cmpd="sng" algn="ctr">
              <a:solidFill>
                <a:srgbClr val="FF0000"/>
              </a:solidFill>
              <a:prstDash val="solid"/>
              <a:round/>
              <a:headEnd type="none" w="med" len="med"/>
              <a:tailEnd type="none" w="med" len="med"/>
            </a:ln>
            <a:effectLst/>
          </p:spPr>
        </p:cxnSp>
        <p:cxnSp>
          <p:nvCxnSpPr>
            <p:cNvPr id="30" name="Straight Arrow Connector 77">
              <a:extLst>
                <a:ext uri="{FF2B5EF4-FFF2-40B4-BE49-F238E27FC236}">
                  <a16:creationId xmlns:a16="http://schemas.microsoft.com/office/drawing/2014/main" id="{2D8CAC93-C7DC-C761-B3CA-EB38C59DDCFA}"/>
                </a:ext>
              </a:extLst>
            </p:cNvPr>
            <p:cNvCxnSpPr/>
            <p:nvPr/>
          </p:nvCxnSpPr>
          <p:spPr bwMode="auto">
            <a:xfrm>
              <a:off x="5867400" y="2133600"/>
              <a:ext cx="304800"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1" name="Straight Arrow Connector 78">
              <a:extLst>
                <a:ext uri="{FF2B5EF4-FFF2-40B4-BE49-F238E27FC236}">
                  <a16:creationId xmlns:a16="http://schemas.microsoft.com/office/drawing/2014/main" id="{7D5CDF6C-DE81-5418-EF06-838BC8E2147D}"/>
                </a:ext>
              </a:extLst>
            </p:cNvPr>
            <p:cNvCxnSpPr/>
            <p:nvPr/>
          </p:nvCxnSpPr>
          <p:spPr bwMode="auto">
            <a:xfrm>
              <a:off x="5834742" y="3733800"/>
              <a:ext cx="304800"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2" name="Straight Arrow Connector 79">
              <a:extLst>
                <a:ext uri="{FF2B5EF4-FFF2-40B4-BE49-F238E27FC236}">
                  <a16:creationId xmlns:a16="http://schemas.microsoft.com/office/drawing/2014/main" id="{34EEDF3B-E639-4A28-2145-9D3345E6B716}"/>
                </a:ext>
              </a:extLst>
            </p:cNvPr>
            <p:cNvCxnSpPr/>
            <p:nvPr/>
          </p:nvCxnSpPr>
          <p:spPr bwMode="auto">
            <a:xfrm>
              <a:off x="5834742" y="5486400"/>
              <a:ext cx="304800"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3" name="Straight Arrow Connector 80">
              <a:extLst>
                <a:ext uri="{FF2B5EF4-FFF2-40B4-BE49-F238E27FC236}">
                  <a16:creationId xmlns:a16="http://schemas.microsoft.com/office/drawing/2014/main" id="{9B57353B-EDA3-75AC-2BA8-D3CC3825F130}"/>
                </a:ext>
              </a:extLst>
            </p:cNvPr>
            <p:cNvCxnSpPr/>
            <p:nvPr/>
          </p:nvCxnSpPr>
          <p:spPr bwMode="auto">
            <a:xfrm>
              <a:off x="7239000" y="5486400"/>
              <a:ext cx="304800"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4" name="Straight Arrow Connector 81">
              <a:extLst>
                <a:ext uri="{FF2B5EF4-FFF2-40B4-BE49-F238E27FC236}">
                  <a16:creationId xmlns:a16="http://schemas.microsoft.com/office/drawing/2014/main" id="{9406DA63-7B4A-9DFF-676A-6A08ED6749B8}"/>
                </a:ext>
              </a:extLst>
            </p:cNvPr>
            <p:cNvCxnSpPr/>
            <p:nvPr/>
          </p:nvCxnSpPr>
          <p:spPr bwMode="auto">
            <a:xfrm>
              <a:off x="7239000" y="3733800"/>
              <a:ext cx="304800"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5" name="TextBox 82">
              <a:extLst>
                <a:ext uri="{FF2B5EF4-FFF2-40B4-BE49-F238E27FC236}">
                  <a16:creationId xmlns:a16="http://schemas.microsoft.com/office/drawing/2014/main" id="{AB8208BC-6C8D-FFB4-0EC6-9E712C175A4E}"/>
                </a:ext>
              </a:extLst>
            </p:cNvPr>
            <p:cNvSpPr txBox="1"/>
            <p:nvPr/>
          </p:nvSpPr>
          <p:spPr>
            <a:xfrm>
              <a:off x="4267200" y="1295400"/>
              <a:ext cx="3239093" cy="302438"/>
            </a:xfrm>
            <a:prstGeom prst="rect">
              <a:avLst/>
            </a:prstGeom>
            <a:noFill/>
          </p:spPr>
          <p:txBody>
            <a:bodyPr wrap="none" rtlCol="0">
              <a:spAutoFit/>
            </a:bodyPr>
            <a:lstStyle/>
            <a:p>
              <a:r>
                <a:rPr lang="en-US" sz="1200" dirty="0"/>
                <a:t>Cancer Cell able to repair single strand break</a:t>
              </a:r>
            </a:p>
          </p:txBody>
        </p:sp>
        <p:sp>
          <p:nvSpPr>
            <p:cNvPr id="36" name="Rectangle 35">
              <a:extLst>
                <a:ext uri="{FF2B5EF4-FFF2-40B4-BE49-F238E27FC236}">
                  <a16:creationId xmlns:a16="http://schemas.microsoft.com/office/drawing/2014/main" id="{BE9CE5FD-0CE2-FC57-64A8-E469F1E5F8D9}"/>
                </a:ext>
              </a:extLst>
            </p:cNvPr>
            <p:cNvSpPr/>
            <p:nvPr/>
          </p:nvSpPr>
          <p:spPr bwMode="auto">
            <a:xfrm>
              <a:off x="6172200" y="3784600"/>
              <a:ext cx="440267" cy="101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sp>
          <p:nvSpPr>
            <p:cNvPr id="37" name="Rectangle 36">
              <a:extLst>
                <a:ext uri="{FF2B5EF4-FFF2-40B4-BE49-F238E27FC236}">
                  <a16:creationId xmlns:a16="http://schemas.microsoft.com/office/drawing/2014/main" id="{046E832E-C4D4-9765-EFB8-4C0E0BA3025B}"/>
                </a:ext>
              </a:extLst>
            </p:cNvPr>
            <p:cNvSpPr/>
            <p:nvPr/>
          </p:nvSpPr>
          <p:spPr bwMode="auto">
            <a:xfrm>
              <a:off x="6722533" y="3784600"/>
              <a:ext cx="440267" cy="101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sp>
          <p:nvSpPr>
            <p:cNvPr id="38" name="Rectangle 37">
              <a:extLst>
                <a:ext uri="{FF2B5EF4-FFF2-40B4-BE49-F238E27FC236}">
                  <a16:creationId xmlns:a16="http://schemas.microsoft.com/office/drawing/2014/main" id="{3C57F5E5-2C58-F940-F9EC-070995E6BB94}"/>
                </a:ext>
              </a:extLst>
            </p:cNvPr>
            <p:cNvSpPr/>
            <p:nvPr/>
          </p:nvSpPr>
          <p:spPr bwMode="auto">
            <a:xfrm>
              <a:off x="6172200" y="5562600"/>
              <a:ext cx="440267" cy="101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sp>
          <p:nvSpPr>
            <p:cNvPr id="39" name="Rectangle 38">
              <a:extLst>
                <a:ext uri="{FF2B5EF4-FFF2-40B4-BE49-F238E27FC236}">
                  <a16:creationId xmlns:a16="http://schemas.microsoft.com/office/drawing/2014/main" id="{5FC92152-E693-F40C-2E3F-5D5CF0BE7C43}"/>
                </a:ext>
              </a:extLst>
            </p:cNvPr>
            <p:cNvSpPr/>
            <p:nvPr/>
          </p:nvSpPr>
          <p:spPr bwMode="auto">
            <a:xfrm>
              <a:off x="6722533" y="5562600"/>
              <a:ext cx="440267" cy="101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sp>
          <p:nvSpPr>
            <p:cNvPr id="40" name="TextBox 88">
              <a:extLst>
                <a:ext uri="{FF2B5EF4-FFF2-40B4-BE49-F238E27FC236}">
                  <a16:creationId xmlns:a16="http://schemas.microsoft.com/office/drawing/2014/main" id="{A9EA79E2-B3C1-9E08-D656-5B93C0DBC638}"/>
                </a:ext>
              </a:extLst>
            </p:cNvPr>
            <p:cNvSpPr txBox="1"/>
            <p:nvPr/>
          </p:nvSpPr>
          <p:spPr>
            <a:xfrm>
              <a:off x="4419600" y="2743201"/>
              <a:ext cx="2849354" cy="302438"/>
            </a:xfrm>
            <a:prstGeom prst="rect">
              <a:avLst/>
            </a:prstGeom>
            <a:noFill/>
          </p:spPr>
          <p:txBody>
            <a:bodyPr wrap="none" rtlCol="0">
              <a:spAutoFit/>
            </a:bodyPr>
            <a:lstStyle/>
            <a:p>
              <a:r>
                <a:rPr lang="en-US" sz="1200" dirty="0"/>
                <a:t>Cancer Cell treated with PARP inhibitor</a:t>
              </a:r>
            </a:p>
          </p:txBody>
        </p:sp>
        <p:sp>
          <p:nvSpPr>
            <p:cNvPr id="41" name="TextBox 89">
              <a:extLst>
                <a:ext uri="{FF2B5EF4-FFF2-40B4-BE49-F238E27FC236}">
                  <a16:creationId xmlns:a16="http://schemas.microsoft.com/office/drawing/2014/main" id="{4723C372-4FBB-64CB-26D4-568310466D80}"/>
                </a:ext>
              </a:extLst>
            </p:cNvPr>
            <p:cNvSpPr txBox="1"/>
            <p:nvPr/>
          </p:nvSpPr>
          <p:spPr>
            <a:xfrm>
              <a:off x="4191000" y="4507468"/>
              <a:ext cx="3255685" cy="302438"/>
            </a:xfrm>
            <a:prstGeom prst="rect">
              <a:avLst/>
            </a:prstGeom>
            <a:noFill/>
          </p:spPr>
          <p:txBody>
            <a:bodyPr wrap="none" rtlCol="0">
              <a:spAutoFit/>
            </a:bodyPr>
            <a:lstStyle/>
            <a:p>
              <a:r>
                <a:rPr lang="en-US" sz="1200" dirty="0"/>
                <a:t>BRCA Cancer Cell treated with PARP inhibitor</a:t>
              </a:r>
            </a:p>
          </p:txBody>
        </p:sp>
        <p:sp>
          <p:nvSpPr>
            <p:cNvPr id="42" name="TextBox 90">
              <a:extLst>
                <a:ext uri="{FF2B5EF4-FFF2-40B4-BE49-F238E27FC236}">
                  <a16:creationId xmlns:a16="http://schemas.microsoft.com/office/drawing/2014/main" id="{8C87903A-1920-27FD-9242-5E7FF9B7A839}"/>
                </a:ext>
              </a:extLst>
            </p:cNvPr>
            <p:cNvSpPr txBox="1"/>
            <p:nvPr/>
          </p:nvSpPr>
          <p:spPr>
            <a:xfrm>
              <a:off x="7924800" y="5105400"/>
              <a:ext cx="710939" cy="705688"/>
            </a:xfrm>
            <a:prstGeom prst="rect">
              <a:avLst/>
            </a:prstGeom>
            <a:noFill/>
          </p:spPr>
          <p:txBody>
            <a:bodyPr wrap="none" rtlCol="0">
              <a:spAutoFit/>
            </a:bodyPr>
            <a:lstStyle/>
            <a:p>
              <a:r>
                <a:rPr lang="en-US" sz="1200" dirty="0"/>
                <a:t>Cancer </a:t>
              </a:r>
            </a:p>
            <a:p>
              <a:r>
                <a:rPr lang="en-US" sz="1200" dirty="0"/>
                <a:t>Cell</a:t>
              </a:r>
            </a:p>
            <a:p>
              <a:r>
                <a:rPr lang="en-US" sz="1200" dirty="0"/>
                <a:t>dies</a:t>
              </a:r>
            </a:p>
          </p:txBody>
        </p:sp>
      </p:grpSp>
      <p:sp>
        <p:nvSpPr>
          <p:cNvPr id="56" name="TextBox 52">
            <a:extLst>
              <a:ext uri="{FF2B5EF4-FFF2-40B4-BE49-F238E27FC236}">
                <a16:creationId xmlns:a16="http://schemas.microsoft.com/office/drawing/2014/main" id="{3C11F67E-630F-0189-9EF1-FB94F03D12C8}"/>
              </a:ext>
            </a:extLst>
          </p:cNvPr>
          <p:cNvSpPr txBox="1"/>
          <p:nvPr/>
        </p:nvSpPr>
        <p:spPr>
          <a:xfrm>
            <a:off x="7075796" y="6093011"/>
            <a:ext cx="2786339" cy="230832"/>
          </a:xfrm>
          <a:prstGeom prst="rect">
            <a:avLst/>
          </a:prstGeom>
          <a:noFill/>
        </p:spPr>
        <p:txBody>
          <a:bodyPr wrap="none" rtlCol="0">
            <a:spAutoFit/>
          </a:bodyPr>
          <a:lstStyle/>
          <a:p>
            <a:pPr algn="ctr"/>
            <a:r>
              <a:rPr lang="en-US" sz="900" dirty="0"/>
              <a:t>PALB2 and other mutations may have similar sensitivity</a:t>
            </a:r>
          </a:p>
        </p:txBody>
      </p:sp>
    </p:spTree>
    <p:extLst>
      <p:ext uri="{BB962C8B-B14F-4D97-AF65-F5344CB8AC3E}">
        <p14:creationId xmlns:p14="http://schemas.microsoft.com/office/powerpoint/2010/main" val="20688206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D37A85-6CC0-D9E0-2B76-0F2FA47B1547}"/>
              </a:ext>
            </a:extLst>
          </p:cNvPr>
          <p:cNvSpPr>
            <a:spLocks noGrp="1"/>
          </p:cNvSpPr>
          <p:nvPr>
            <p:ph type="title"/>
          </p:nvPr>
        </p:nvSpPr>
        <p:spPr/>
        <p:txBody>
          <a:bodyPr/>
          <a:lstStyle/>
          <a:p>
            <a:r>
              <a:rPr lang="en-US" dirty="0"/>
              <a:t>PARP Inhibitors Mechanism of Action</a:t>
            </a:r>
            <a:endParaRPr lang="fr-FR" dirty="0"/>
          </a:p>
        </p:txBody>
      </p:sp>
      <p:sp>
        <p:nvSpPr>
          <p:cNvPr id="3" name="Espace réservé du contenu 2">
            <a:extLst>
              <a:ext uri="{FF2B5EF4-FFF2-40B4-BE49-F238E27FC236}">
                <a16:creationId xmlns:a16="http://schemas.microsoft.com/office/drawing/2014/main" id="{A08C13A4-82B8-4170-03D9-2128965CF3D9}"/>
              </a:ext>
            </a:extLst>
          </p:cNvPr>
          <p:cNvSpPr>
            <a:spLocks noGrp="1"/>
          </p:cNvSpPr>
          <p:nvPr>
            <p:ph idx="1"/>
          </p:nvPr>
        </p:nvSpPr>
        <p:spPr/>
        <p:txBody>
          <a:bodyPr/>
          <a:lstStyle/>
          <a:p>
            <a:endParaRPr lang="fr-FR"/>
          </a:p>
        </p:txBody>
      </p:sp>
      <p:sp>
        <p:nvSpPr>
          <p:cNvPr id="4" name="TextBox 52">
            <a:extLst>
              <a:ext uri="{FF2B5EF4-FFF2-40B4-BE49-F238E27FC236}">
                <a16:creationId xmlns:a16="http://schemas.microsoft.com/office/drawing/2014/main" id="{6CF76EAC-7241-4651-503B-4B0447C80012}"/>
              </a:ext>
            </a:extLst>
          </p:cNvPr>
          <p:cNvSpPr txBox="1"/>
          <p:nvPr/>
        </p:nvSpPr>
        <p:spPr>
          <a:xfrm>
            <a:off x="6993618" y="6085541"/>
            <a:ext cx="2786339" cy="230832"/>
          </a:xfrm>
          <a:prstGeom prst="rect">
            <a:avLst/>
          </a:prstGeom>
          <a:noFill/>
        </p:spPr>
        <p:txBody>
          <a:bodyPr wrap="none" rtlCol="0">
            <a:spAutoFit/>
          </a:bodyPr>
          <a:lstStyle/>
          <a:p>
            <a:pPr algn="ctr"/>
            <a:r>
              <a:rPr lang="en-US" sz="900" dirty="0"/>
              <a:t>PALB2 and other mutations may have similar sensitivity</a:t>
            </a:r>
          </a:p>
        </p:txBody>
      </p:sp>
      <p:grpSp>
        <p:nvGrpSpPr>
          <p:cNvPr id="5" name="Group 13">
            <a:extLst>
              <a:ext uri="{FF2B5EF4-FFF2-40B4-BE49-F238E27FC236}">
                <a16:creationId xmlns:a16="http://schemas.microsoft.com/office/drawing/2014/main" id="{D86C68EA-4E66-DF19-A147-74AC4105AD4C}"/>
              </a:ext>
            </a:extLst>
          </p:cNvPr>
          <p:cNvGrpSpPr/>
          <p:nvPr/>
        </p:nvGrpSpPr>
        <p:grpSpPr>
          <a:xfrm>
            <a:off x="2590800" y="1633760"/>
            <a:ext cx="7086600" cy="4495356"/>
            <a:chOff x="533400" y="1295400"/>
            <a:chExt cx="8153400" cy="5172075"/>
          </a:xfrm>
        </p:grpSpPr>
        <p:pic>
          <p:nvPicPr>
            <p:cNvPr id="6" name="Picture 2" descr="http://www.bioscience.org/2013/v18/af/4188/fig1.jpg">
              <a:extLst>
                <a:ext uri="{FF2B5EF4-FFF2-40B4-BE49-F238E27FC236}">
                  <a16:creationId xmlns:a16="http://schemas.microsoft.com/office/drawing/2014/main" id="{4BE8A764-BDDE-19F0-969F-C8D7AB779F8A}"/>
                </a:ext>
              </a:extLst>
            </p:cNvPr>
            <p:cNvPicPr>
              <a:picLocks noChangeAspect="1" noChangeArrowheads="1"/>
            </p:cNvPicPr>
            <p:nvPr/>
          </p:nvPicPr>
          <p:blipFill>
            <a:blip r:embed="rId2" cstate="print"/>
            <a:srcRect/>
            <a:stretch>
              <a:fillRect/>
            </a:stretch>
          </p:blipFill>
          <p:spPr bwMode="auto">
            <a:xfrm>
              <a:off x="533400" y="1524000"/>
              <a:ext cx="3464557" cy="4943475"/>
            </a:xfrm>
            <a:prstGeom prst="rect">
              <a:avLst/>
            </a:prstGeom>
            <a:noFill/>
          </p:spPr>
        </p:pic>
        <p:sp>
          <p:nvSpPr>
            <p:cNvPr id="7" name="Rectangle 6">
              <a:extLst>
                <a:ext uri="{FF2B5EF4-FFF2-40B4-BE49-F238E27FC236}">
                  <a16:creationId xmlns:a16="http://schemas.microsoft.com/office/drawing/2014/main" id="{AFA569A2-BF5C-1E5F-F0C3-4A359DCC4F7B}"/>
                </a:ext>
              </a:extLst>
            </p:cNvPr>
            <p:cNvSpPr/>
            <p:nvPr/>
          </p:nvSpPr>
          <p:spPr bwMode="auto">
            <a:xfrm>
              <a:off x="2743200" y="1676400"/>
              <a:ext cx="1752600" cy="44196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Lucida Grande" charset="0"/>
                <a:ea typeface="ＭＳ Ｐゴシック" charset="-128"/>
              </a:endParaRPr>
            </a:p>
          </p:txBody>
        </p:sp>
        <p:sp>
          <p:nvSpPr>
            <p:cNvPr id="8" name="TextBox 6">
              <a:extLst>
                <a:ext uri="{FF2B5EF4-FFF2-40B4-BE49-F238E27FC236}">
                  <a16:creationId xmlns:a16="http://schemas.microsoft.com/office/drawing/2014/main" id="{F94069E3-296A-9A29-C5A6-DD7C8FF92DDA}"/>
                </a:ext>
              </a:extLst>
            </p:cNvPr>
            <p:cNvSpPr txBox="1"/>
            <p:nvPr/>
          </p:nvSpPr>
          <p:spPr>
            <a:xfrm>
              <a:off x="2667000" y="1676400"/>
              <a:ext cx="1523999" cy="885271"/>
            </a:xfrm>
            <a:prstGeom prst="rect">
              <a:avLst/>
            </a:prstGeom>
            <a:solidFill>
              <a:schemeClr val="tx2"/>
            </a:solidFill>
          </p:spPr>
          <p:txBody>
            <a:bodyPr wrap="square" rtlCol="0">
              <a:spAutoFit/>
            </a:bodyPr>
            <a:lstStyle/>
            <a:p>
              <a:r>
                <a:rPr lang="en-US" sz="1100" dirty="0"/>
                <a:t>1. Single Strand Breaks in DNA Recognized by PARP</a:t>
              </a:r>
            </a:p>
          </p:txBody>
        </p:sp>
        <p:sp>
          <p:nvSpPr>
            <p:cNvPr id="9" name="TextBox 7">
              <a:extLst>
                <a:ext uri="{FF2B5EF4-FFF2-40B4-BE49-F238E27FC236}">
                  <a16:creationId xmlns:a16="http://schemas.microsoft.com/office/drawing/2014/main" id="{6DCCEAD1-AE9C-E220-84DB-3377FC58AA3F}"/>
                </a:ext>
              </a:extLst>
            </p:cNvPr>
            <p:cNvSpPr txBox="1"/>
            <p:nvPr/>
          </p:nvSpPr>
          <p:spPr>
            <a:xfrm>
              <a:off x="2667001" y="3299936"/>
              <a:ext cx="1752599" cy="885271"/>
            </a:xfrm>
            <a:prstGeom prst="rect">
              <a:avLst/>
            </a:prstGeom>
            <a:solidFill>
              <a:schemeClr val="tx2"/>
            </a:solidFill>
          </p:spPr>
          <p:txBody>
            <a:bodyPr wrap="square" rtlCol="0">
              <a:spAutoFit/>
            </a:bodyPr>
            <a:lstStyle/>
            <a:p>
              <a:r>
                <a:rPr lang="en-US" sz="1100" dirty="0"/>
                <a:t>2. PARP flags DNA for repair and recruits help, and adds PAR to itself</a:t>
              </a:r>
            </a:p>
          </p:txBody>
        </p:sp>
        <p:sp>
          <p:nvSpPr>
            <p:cNvPr id="10" name="TextBox 9">
              <a:extLst>
                <a:ext uri="{FF2B5EF4-FFF2-40B4-BE49-F238E27FC236}">
                  <a16:creationId xmlns:a16="http://schemas.microsoft.com/office/drawing/2014/main" id="{BB182052-76D5-6EDF-811E-A2BB1AD69027}"/>
                </a:ext>
              </a:extLst>
            </p:cNvPr>
            <p:cNvSpPr txBox="1"/>
            <p:nvPr/>
          </p:nvSpPr>
          <p:spPr>
            <a:xfrm>
              <a:off x="2667000" y="4953000"/>
              <a:ext cx="1676399" cy="495752"/>
            </a:xfrm>
            <a:prstGeom prst="rect">
              <a:avLst/>
            </a:prstGeom>
            <a:solidFill>
              <a:schemeClr val="tx2"/>
            </a:solidFill>
          </p:spPr>
          <p:txBody>
            <a:bodyPr wrap="square" rtlCol="0">
              <a:spAutoFit/>
            </a:bodyPr>
            <a:lstStyle/>
            <a:p>
              <a:r>
                <a:rPr lang="en-US" sz="1100" dirty="0"/>
                <a:t>3. After DNA is fixed, the help is released</a:t>
              </a:r>
            </a:p>
          </p:txBody>
        </p:sp>
        <p:sp>
          <p:nvSpPr>
            <p:cNvPr id="11" name="TextBox 12">
              <a:extLst>
                <a:ext uri="{FF2B5EF4-FFF2-40B4-BE49-F238E27FC236}">
                  <a16:creationId xmlns:a16="http://schemas.microsoft.com/office/drawing/2014/main" id="{12FACBC5-D83D-4579-36AF-1BFF36827973}"/>
                </a:ext>
              </a:extLst>
            </p:cNvPr>
            <p:cNvSpPr txBox="1"/>
            <p:nvPr/>
          </p:nvSpPr>
          <p:spPr>
            <a:xfrm>
              <a:off x="5715000" y="4136395"/>
              <a:ext cx="212540" cy="300992"/>
            </a:xfrm>
            <a:prstGeom prst="rect">
              <a:avLst/>
            </a:prstGeom>
            <a:noFill/>
          </p:spPr>
          <p:txBody>
            <a:bodyPr wrap="none" rtlCol="0">
              <a:spAutoFit/>
            </a:bodyPr>
            <a:lstStyle/>
            <a:p>
              <a:endParaRPr lang="en-US" sz="1100" b="1" dirty="0"/>
            </a:p>
          </p:txBody>
        </p:sp>
        <p:sp>
          <p:nvSpPr>
            <p:cNvPr id="12" name="Oval 21">
              <a:extLst>
                <a:ext uri="{FF2B5EF4-FFF2-40B4-BE49-F238E27FC236}">
                  <a16:creationId xmlns:a16="http://schemas.microsoft.com/office/drawing/2014/main" id="{4A650BBF-6C52-C707-47D0-AD25CD437968}"/>
                </a:ext>
              </a:extLst>
            </p:cNvPr>
            <p:cNvSpPr/>
            <p:nvPr/>
          </p:nvSpPr>
          <p:spPr bwMode="auto">
            <a:xfrm>
              <a:off x="6934200" y="4944533"/>
              <a:ext cx="9906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eaLnBrk="0" fontAlgn="base" hangingPunct="0">
                <a:spcBef>
                  <a:spcPct val="0"/>
                </a:spcBef>
                <a:spcAft>
                  <a:spcPct val="0"/>
                </a:spcAft>
              </a:pPr>
              <a:r>
                <a:rPr lang="en-US" sz="900" b="1" dirty="0">
                  <a:solidFill>
                    <a:schemeClr val="tx2"/>
                  </a:solidFill>
                  <a:ea typeface="ＭＳ Ｐゴシック" charset="-128"/>
                  <a:cs typeface="Arial" pitchFamily="34" charset="0"/>
                </a:rPr>
                <a:t>BRCA1/2 --</a:t>
              </a:r>
            </a:p>
          </p:txBody>
        </p:sp>
        <p:cxnSp>
          <p:nvCxnSpPr>
            <p:cNvPr id="13" name="Straight Connector 20">
              <a:extLst>
                <a:ext uri="{FF2B5EF4-FFF2-40B4-BE49-F238E27FC236}">
                  <a16:creationId xmlns:a16="http://schemas.microsoft.com/office/drawing/2014/main" id="{8D86873A-EB14-4D9F-B4C2-15084231E81D}"/>
                </a:ext>
              </a:extLst>
            </p:cNvPr>
            <p:cNvCxnSpPr/>
            <p:nvPr/>
          </p:nvCxnSpPr>
          <p:spPr bwMode="auto">
            <a:xfrm>
              <a:off x="7298266" y="4876800"/>
              <a:ext cx="228600" cy="381000"/>
            </a:xfrm>
            <a:prstGeom prst="line">
              <a:avLst/>
            </a:prstGeom>
            <a:solidFill>
              <a:schemeClr val="accent1"/>
            </a:solidFill>
            <a:ln w="57150" cap="flat" cmpd="sng" algn="ctr">
              <a:solidFill>
                <a:srgbClr val="FF0000"/>
              </a:solidFill>
              <a:prstDash val="solid"/>
              <a:round/>
              <a:headEnd type="none" w="med" len="med"/>
              <a:tailEnd type="none" w="med" len="med"/>
            </a:ln>
            <a:effectLst/>
          </p:spPr>
        </p:cxnSp>
        <p:grpSp>
          <p:nvGrpSpPr>
            <p:cNvPr id="14" name="Group 31">
              <a:extLst>
                <a:ext uri="{FF2B5EF4-FFF2-40B4-BE49-F238E27FC236}">
                  <a16:creationId xmlns:a16="http://schemas.microsoft.com/office/drawing/2014/main" id="{A1D137D0-2C8B-D61D-0913-B25E62E88428}"/>
                </a:ext>
              </a:extLst>
            </p:cNvPr>
            <p:cNvGrpSpPr/>
            <p:nvPr/>
          </p:nvGrpSpPr>
          <p:grpSpPr>
            <a:xfrm>
              <a:off x="4724400" y="1981200"/>
              <a:ext cx="990600" cy="304800"/>
              <a:chOff x="4724400" y="1981200"/>
              <a:chExt cx="1371600" cy="228600"/>
            </a:xfrm>
          </p:grpSpPr>
          <p:sp>
            <p:nvSpPr>
              <p:cNvPr id="56" name="Rectangle 55">
                <a:extLst>
                  <a:ext uri="{FF2B5EF4-FFF2-40B4-BE49-F238E27FC236}">
                    <a16:creationId xmlns:a16="http://schemas.microsoft.com/office/drawing/2014/main" id="{3B48392A-A3F4-B164-053A-6A08E350BB51}"/>
                  </a:ext>
                </a:extLst>
              </p:cNvPr>
              <p:cNvSpPr/>
              <p:nvPr/>
            </p:nvSpPr>
            <p:spPr bwMode="auto">
              <a:xfrm>
                <a:off x="4724400" y="1981200"/>
                <a:ext cx="609600" cy="7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sp>
            <p:nvSpPr>
              <p:cNvPr id="57" name="Rectangle 56">
                <a:extLst>
                  <a:ext uri="{FF2B5EF4-FFF2-40B4-BE49-F238E27FC236}">
                    <a16:creationId xmlns:a16="http://schemas.microsoft.com/office/drawing/2014/main" id="{C72407A0-55F8-02AB-CD49-FE966C1A8433}"/>
                  </a:ext>
                </a:extLst>
              </p:cNvPr>
              <p:cNvSpPr/>
              <p:nvPr/>
            </p:nvSpPr>
            <p:spPr bwMode="auto">
              <a:xfrm>
                <a:off x="5486400" y="1981200"/>
                <a:ext cx="609600" cy="7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sp>
            <p:nvSpPr>
              <p:cNvPr id="58" name="Rectangle 57">
                <a:extLst>
                  <a:ext uri="{FF2B5EF4-FFF2-40B4-BE49-F238E27FC236}">
                    <a16:creationId xmlns:a16="http://schemas.microsoft.com/office/drawing/2014/main" id="{55EDCC2B-7BB8-E34D-4811-3AB124214B9D}"/>
                  </a:ext>
                </a:extLst>
              </p:cNvPr>
              <p:cNvSpPr/>
              <p:nvPr/>
            </p:nvSpPr>
            <p:spPr bwMode="auto">
              <a:xfrm>
                <a:off x="4724400" y="2133600"/>
                <a:ext cx="1371600" cy="7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grpSp>
        <p:sp>
          <p:nvSpPr>
            <p:cNvPr id="15" name="Rectangle 14">
              <a:extLst>
                <a:ext uri="{FF2B5EF4-FFF2-40B4-BE49-F238E27FC236}">
                  <a16:creationId xmlns:a16="http://schemas.microsoft.com/office/drawing/2014/main" id="{244AA9A4-6112-337D-005F-2A08B65DFD7F}"/>
                </a:ext>
              </a:extLst>
            </p:cNvPr>
            <p:cNvSpPr/>
            <p:nvPr/>
          </p:nvSpPr>
          <p:spPr bwMode="auto">
            <a:xfrm>
              <a:off x="6248400" y="2184400"/>
              <a:ext cx="990600" cy="101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grpSp>
          <p:nvGrpSpPr>
            <p:cNvPr id="16" name="Group 40">
              <a:extLst>
                <a:ext uri="{FF2B5EF4-FFF2-40B4-BE49-F238E27FC236}">
                  <a16:creationId xmlns:a16="http://schemas.microsoft.com/office/drawing/2014/main" id="{4B72DF57-A6F0-F6C2-9232-36CC5FB8DB2B}"/>
                </a:ext>
              </a:extLst>
            </p:cNvPr>
            <p:cNvGrpSpPr/>
            <p:nvPr/>
          </p:nvGrpSpPr>
          <p:grpSpPr>
            <a:xfrm>
              <a:off x="4724400" y="3581400"/>
              <a:ext cx="990600" cy="304800"/>
              <a:chOff x="4724400" y="1981200"/>
              <a:chExt cx="1371600" cy="228600"/>
            </a:xfrm>
          </p:grpSpPr>
          <p:sp>
            <p:nvSpPr>
              <p:cNvPr id="53" name="Rectangle 52">
                <a:extLst>
                  <a:ext uri="{FF2B5EF4-FFF2-40B4-BE49-F238E27FC236}">
                    <a16:creationId xmlns:a16="http://schemas.microsoft.com/office/drawing/2014/main" id="{854B9C84-8CE3-CB16-ECFB-5C7CEB755BEC}"/>
                  </a:ext>
                </a:extLst>
              </p:cNvPr>
              <p:cNvSpPr/>
              <p:nvPr/>
            </p:nvSpPr>
            <p:spPr bwMode="auto">
              <a:xfrm>
                <a:off x="4724400" y="1981200"/>
                <a:ext cx="609600" cy="7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sp>
            <p:nvSpPr>
              <p:cNvPr id="54" name="Rectangle 53">
                <a:extLst>
                  <a:ext uri="{FF2B5EF4-FFF2-40B4-BE49-F238E27FC236}">
                    <a16:creationId xmlns:a16="http://schemas.microsoft.com/office/drawing/2014/main" id="{53A25224-8593-9C2E-565B-523ADD5B4E31}"/>
                  </a:ext>
                </a:extLst>
              </p:cNvPr>
              <p:cNvSpPr/>
              <p:nvPr/>
            </p:nvSpPr>
            <p:spPr bwMode="auto">
              <a:xfrm>
                <a:off x="5486400" y="1981200"/>
                <a:ext cx="609600" cy="7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sp>
            <p:nvSpPr>
              <p:cNvPr id="55" name="Rectangle 54">
                <a:extLst>
                  <a:ext uri="{FF2B5EF4-FFF2-40B4-BE49-F238E27FC236}">
                    <a16:creationId xmlns:a16="http://schemas.microsoft.com/office/drawing/2014/main" id="{7D0EAAB2-240A-26DF-3F5E-FE944C73833F}"/>
                  </a:ext>
                </a:extLst>
              </p:cNvPr>
              <p:cNvSpPr/>
              <p:nvPr/>
            </p:nvSpPr>
            <p:spPr bwMode="auto">
              <a:xfrm>
                <a:off x="4724400" y="2133600"/>
                <a:ext cx="1371600" cy="7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grpSp>
        <p:grpSp>
          <p:nvGrpSpPr>
            <p:cNvPr id="17" name="Group 44">
              <a:extLst>
                <a:ext uri="{FF2B5EF4-FFF2-40B4-BE49-F238E27FC236}">
                  <a16:creationId xmlns:a16="http://schemas.microsoft.com/office/drawing/2014/main" id="{67694E44-F4B8-5DB0-3064-10BDF24F0FBE}"/>
                </a:ext>
              </a:extLst>
            </p:cNvPr>
            <p:cNvGrpSpPr/>
            <p:nvPr/>
          </p:nvGrpSpPr>
          <p:grpSpPr>
            <a:xfrm>
              <a:off x="6172200" y="3581400"/>
              <a:ext cx="990600" cy="101600"/>
              <a:chOff x="4724400" y="1981200"/>
              <a:chExt cx="1371600" cy="76200"/>
            </a:xfrm>
          </p:grpSpPr>
          <p:sp>
            <p:nvSpPr>
              <p:cNvPr id="51" name="Rectangle 50">
                <a:extLst>
                  <a:ext uri="{FF2B5EF4-FFF2-40B4-BE49-F238E27FC236}">
                    <a16:creationId xmlns:a16="http://schemas.microsoft.com/office/drawing/2014/main" id="{15CEB273-423C-112B-FBEB-FC42469BB0CC}"/>
                  </a:ext>
                </a:extLst>
              </p:cNvPr>
              <p:cNvSpPr/>
              <p:nvPr/>
            </p:nvSpPr>
            <p:spPr bwMode="auto">
              <a:xfrm>
                <a:off x="4724400" y="1981200"/>
                <a:ext cx="609600" cy="7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sp>
            <p:nvSpPr>
              <p:cNvPr id="52" name="Rectangle 51">
                <a:extLst>
                  <a:ext uri="{FF2B5EF4-FFF2-40B4-BE49-F238E27FC236}">
                    <a16:creationId xmlns:a16="http://schemas.microsoft.com/office/drawing/2014/main" id="{19BF449D-FEDE-E232-E2B0-20B1762D150A}"/>
                  </a:ext>
                </a:extLst>
              </p:cNvPr>
              <p:cNvSpPr/>
              <p:nvPr/>
            </p:nvSpPr>
            <p:spPr bwMode="auto">
              <a:xfrm>
                <a:off x="5486400" y="1981200"/>
                <a:ext cx="609600" cy="7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grpSp>
        <p:sp>
          <p:nvSpPr>
            <p:cNvPr id="18" name="Rectangle 17">
              <a:extLst>
                <a:ext uri="{FF2B5EF4-FFF2-40B4-BE49-F238E27FC236}">
                  <a16:creationId xmlns:a16="http://schemas.microsoft.com/office/drawing/2014/main" id="{7A8B4933-C6C0-2214-ACEA-E488BBEAD5DE}"/>
                </a:ext>
              </a:extLst>
            </p:cNvPr>
            <p:cNvSpPr/>
            <p:nvPr/>
          </p:nvSpPr>
          <p:spPr bwMode="auto">
            <a:xfrm>
              <a:off x="7696200" y="3784600"/>
              <a:ext cx="990600" cy="101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sp>
          <p:nvSpPr>
            <p:cNvPr id="19" name="Oval 56">
              <a:extLst>
                <a:ext uri="{FF2B5EF4-FFF2-40B4-BE49-F238E27FC236}">
                  <a16:creationId xmlns:a16="http://schemas.microsoft.com/office/drawing/2014/main" id="{17269994-5E5F-AFA6-3E85-A7FE85378956}"/>
                </a:ext>
              </a:extLst>
            </p:cNvPr>
            <p:cNvSpPr/>
            <p:nvPr/>
          </p:nvSpPr>
          <p:spPr bwMode="auto">
            <a:xfrm>
              <a:off x="5562600" y="1676400"/>
              <a:ext cx="762000" cy="22860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900" b="1" dirty="0">
                  <a:ea typeface="ＭＳ Ｐゴシック" charset="-128"/>
                  <a:cs typeface="Arial" pitchFamily="34" charset="0"/>
                </a:rPr>
                <a:t>PARP</a:t>
              </a:r>
            </a:p>
          </p:txBody>
        </p:sp>
        <p:sp>
          <p:nvSpPr>
            <p:cNvPr id="20" name="Oval 57">
              <a:extLst>
                <a:ext uri="{FF2B5EF4-FFF2-40B4-BE49-F238E27FC236}">
                  <a16:creationId xmlns:a16="http://schemas.microsoft.com/office/drawing/2014/main" id="{AEA82F49-43EA-3C16-72C1-94C43CA126F6}"/>
                </a:ext>
              </a:extLst>
            </p:cNvPr>
            <p:cNvSpPr/>
            <p:nvPr/>
          </p:nvSpPr>
          <p:spPr bwMode="auto">
            <a:xfrm>
              <a:off x="5562600" y="3208864"/>
              <a:ext cx="762000" cy="22860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900" b="1" dirty="0">
                  <a:ea typeface="ＭＳ Ｐゴシック" charset="-128"/>
                  <a:cs typeface="Arial" pitchFamily="34" charset="0"/>
                </a:rPr>
                <a:t>PARP</a:t>
              </a:r>
            </a:p>
          </p:txBody>
        </p:sp>
        <p:cxnSp>
          <p:nvCxnSpPr>
            <p:cNvPr id="21" name="Straight Connector 58">
              <a:extLst>
                <a:ext uri="{FF2B5EF4-FFF2-40B4-BE49-F238E27FC236}">
                  <a16:creationId xmlns:a16="http://schemas.microsoft.com/office/drawing/2014/main" id="{6C47ABD7-1859-79F2-D009-E372DF058647}"/>
                </a:ext>
              </a:extLst>
            </p:cNvPr>
            <p:cNvCxnSpPr/>
            <p:nvPr/>
          </p:nvCxnSpPr>
          <p:spPr bwMode="auto">
            <a:xfrm>
              <a:off x="5808137" y="3124200"/>
              <a:ext cx="228600" cy="381000"/>
            </a:xfrm>
            <a:prstGeom prst="line">
              <a:avLst/>
            </a:prstGeom>
            <a:solidFill>
              <a:schemeClr val="accent1"/>
            </a:solidFill>
            <a:ln w="57150" cap="flat" cmpd="sng" algn="ctr">
              <a:solidFill>
                <a:srgbClr val="FF0000"/>
              </a:solidFill>
              <a:prstDash val="solid"/>
              <a:round/>
              <a:headEnd type="none" w="med" len="med"/>
              <a:tailEnd type="none" w="med" len="med"/>
            </a:ln>
            <a:effectLst/>
          </p:spPr>
        </p:cxnSp>
        <p:sp>
          <p:nvSpPr>
            <p:cNvPr id="22" name="Rectangle 21">
              <a:extLst>
                <a:ext uri="{FF2B5EF4-FFF2-40B4-BE49-F238E27FC236}">
                  <a16:creationId xmlns:a16="http://schemas.microsoft.com/office/drawing/2014/main" id="{F5DBCC45-E036-08EA-36FA-8EA2726371C2}"/>
                </a:ext>
              </a:extLst>
            </p:cNvPr>
            <p:cNvSpPr/>
            <p:nvPr/>
          </p:nvSpPr>
          <p:spPr bwMode="auto">
            <a:xfrm>
              <a:off x="6248400" y="1981200"/>
              <a:ext cx="990600" cy="101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sp>
          <p:nvSpPr>
            <p:cNvPr id="23" name="Rectangle 22">
              <a:extLst>
                <a:ext uri="{FF2B5EF4-FFF2-40B4-BE49-F238E27FC236}">
                  <a16:creationId xmlns:a16="http://schemas.microsoft.com/office/drawing/2014/main" id="{EEAC888A-A173-2883-5BCF-4E29AE7F0989}"/>
                </a:ext>
              </a:extLst>
            </p:cNvPr>
            <p:cNvSpPr/>
            <p:nvPr/>
          </p:nvSpPr>
          <p:spPr bwMode="auto">
            <a:xfrm>
              <a:off x="7696200" y="3581400"/>
              <a:ext cx="990600" cy="101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sp>
          <p:nvSpPr>
            <p:cNvPr id="24" name="Oval 62">
              <a:extLst>
                <a:ext uri="{FF2B5EF4-FFF2-40B4-BE49-F238E27FC236}">
                  <a16:creationId xmlns:a16="http://schemas.microsoft.com/office/drawing/2014/main" id="{F0DF8C64-3E1E-4455-3266-471E2E338D30}"/>
                </a:ext>
              </a:extLst>
            </p:cNvPr>
            <p:cNvSpPr/>
            <p:nvPr/>
          </p:nvSpPr>
          <p:spPr bwMode="auto">
            <a:xfrm>
              <a:off x="6934200" y="3200400"/>
              <a:ext cx="9906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eaLnBrk="0" fontAlgn="base" hangingPunct="0">
                <a:spcBef>
                  <a:spcPct val="0"/>
                </a:spcBef>
                <a:spcAft>
                  <a:spcPct val="0"/>
                </a:spcAft>
              </a:pPr>
              <a:r>
                <a:rPr lang="en-US" sz="900" b="1" dirty="0">
                  <a:solidFill>
                    <a:schemeClr val="tx2"/>
                  </a:solidFill>
                  <a:ea typeface="ＭＳ Ｐゴシック" charset="-128"/>
                  <a:cs typeface="Arial" pitchFamily="34" charset="0"/>
                </a:rPr>
                <a:t>BRCA1/2</a:t>
              </a:r>
            </a:p>
          </p:txBody>
        </p:sp>
        <p:grpSp>
          <p:nvGrpSpPr>
            <p:cNvPr id="25" name="Group 63">
              <a:extLst>
                <a:ext uri="{FF2B5EF4-FFF2-40B4-BE49-F238E27FC236}">
                  <a16:creationId xmlns:a16="http://schemas.microsoft.com/office/drawing/2014/main" id="{4A12BA6D-5A6A-B2D0-19C5-FB876BB138CB}"/>
                </a:ext>
              </a:extLst>
            </p:cNvPr>
            <p:cNvGrpSpPr/>
            <p:nvPr/>
          </p:nvGrpSpPr>
          <p:grpSpPr>
            <a:xfrm>
              <a:off x="4724400" y="5334000"/>
              <a:ext cx="990600" cy="304800"/>
              <a:chOff x="4724400" y="1981200"/>
              <a:chExt cx="1371600" cy="228600"/>
            </a:xfrm>
          </p:grpSpPr>
          <p:sp>
            <p:nvSpPr>
              <p:cNvPr id="48" name="Rectangle 47">
                <a:extLst>
                  <a:ext uri="{FF2B5EF4-FFF2-40B4-BE49-F238E27FC236}">
                    <a16:creationId xmlns:a16="http://schemas.microsoft.com/office/drawing/2014/main" id="{4C35C4B4-5B93-46B5-9BE0-F025FDEA0D73}"/>
                  </a:ext>
                </a:extLst>
              </p:cNvPr>
              <p:cNvSpPr/>
              <p:nvPr/>
            </p:nvSpPr>
            <p:spPr bwMode="auto">
              <a:xfrm>
                <a:off x="4724400" y="1981200"/>
                <a:ext cx="609600" cy="7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sp>
            <p:nvSpPr>
              <p:cNvPr id="49" name="Rectangle 48">
                <a:extLst>
                  <a:ext uri="{FF2B5EF4-FFF2-40B4-BE49-F238E27FC236}">
                    <a16:creationId xmlns:a16="http://schemas.microsoft.com/office/drawing/2014/main" id="{9496B404-90CA-DF31-75CA-82897DAEBC81}"/>
                  </a:ext>
                </a:extLst>
              </p:cNvPr>
              <p:cNvSpPr/>
              <p:nvPr/>
            </p:nvSpPr>
            <p:spPr bwMode="auto">
              <a:xfrm>
                <a:off x="5486400" y="1981200"/>
                <a:ext cx="609600" cy="7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sp>
            <p:nvSpPr>
              <p:cNvPr id="50" name="Rectangle 49">
                <a:extLst>
                  <a:ext uri="{FF2B5EF4-FFF2-40B4-BE49-F238E27FC236}">
                    <a16:creationId xmlns:a16="http://schemas.microsoft.com/office/drawing/2014/main" id="{728A85B5-A809-D590-95EE-7B6CE2515E00}"/>
                  </a:ext>
                </a:extLst>
              </p:cNvPr>
              <p:cNvSpPr/>
              <p:nvPr/>
            </p:nvSpPr>
            <p:spPr bwMode="auto">
              <a:xfrm>
                <a:off x="4724400" y="2133600"/>
                <a:ext cx="1371600" cy="7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grpSp>
        <p:grpSp>
          <p:nvGrpSpPr>
            <p:cNvPr id="26" name="Group 67">
              <a:extLst>
                <a:ext uri="{FF2B5EF4-FFF2-40B4-BE49-F238E27FC236}">
                  <a16:creationId xmlns:a16="http://schemas.microsoft.com/office/drawing/2014/main" id="{98A611DF-3CEF-0733-2236-BB05887AF17A}"/>
                </a:ext>
              </a:extLst>
            </p:cNvPr>
            <p:cNvGrpSpPr/>
            <p:nvPr/>
          </p:nvGrpSpPr>
          <p:grpSpPr>
            <a:xfrm>
              <a:off x="6172200" y="5334000"/>
              <a:ext cx="990600" cy="101600"/>
              <a:chOff x="4724400" y="1981200"/>
              <a:chExt cx="1371600" cy="76200"/>
            </a:xfrm>
          </p:grpSpPr>
          <p:sp>
            <p:nvSpPr>
              <p:cNvPr id="46" name="Rectangle 45">
                <a:extLst>
                  <a:ext uri="{FF2B5EF4-FFF2-40B4-BE49-F238E27FC236}">
                    <a16:creationId xmlns:a16="http://schemas.microsoft.com/office/drawing/2014/main" id="{F5BB199F-D583-378E-84B7-7ADD23D2CC37}"/>
                  </a:ext>
                </a:extLst>
              </p:cNvPr>
              <p:cNvSpPr/>
              <p:nvPr/>
            </p:nvSpPr>
            <p:spPr bwMode="auto">
              <a:xfrm>
                <a:off x="4724400" y="1981200"/>
                <a:ext cx="609600" cy="7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sp>
            <p:nvSpPr>
              <p:cNvPr id="47" name="Rectangle 46">
                <a:extLst>
                  <a:ext uri="{FF2B5EF4-FFF2-40B4-BE49-F238E27FC236}">
                    <a16:creationId xmlns:a16="http://schemas.microsoft.com/office/drawing/2014/main" id="{2DF7F2AE-CC37-7CAA-172D-4FBCF810DAB2}"/>
                  </a:ext>
                </a:extLst>
              </p:cNvPr>
              <p:cNvSpPr/>
              <p:nvPr/>
            </p:nvSpPr>
            <p:spPr bwMode="auto">
              <a:xfrm>
                <a:off x="5486400" y="1981200"/>
                <a:ext cx="609600" cy="7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grpSp>
        <p:sp>
          <p:nvSpPr>
            <p:cNvPr id="27" name="Oval 72">
              <a:extLst>
                <a:ext uri="{FF2B5EF4-FFF2-40B4-BE49-F238E27FC236}">
                  <a16:creationId xmlns:a16="http://schemas.microsoft.com/office/drawing/2014/main" id="{15251F68-118D-60B2-EBEC-25CFED3DCD97}"/>
                </a:ext>
              </a:extLst>
            </p:cNvPr>
            <p:cNvSpPr/>
            <p:nvPr/>
          </p:nvSpPr>
          <p:spPr bwMode="auto">
            <a:xfrm>
              <a:off x="5562600" y="4961464"/>
              <a:ext cx="762000" cy="22860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900" b="1" dirty="0">
                  <a:ea typeface="ＭＳ Ｐゴシック" charset="-128"/>
                  <a:cs typeface="Arial" pitchFamily="34" charset="0"/>
                </a:rPr>
                <a:t>PARP</a:t>
              </a:r>
            </a:p>
          </p:txBody>
        </p:sp>
        <p:cxnSp>
          <p:nvCxnSpPr>
            <p:cNvPr id="28" name="Straight Connector 73">
              <a:extLst>
                <a:ext uri="{FF2B5EF4-FFF2-40B4-BE49-F238E27FC236}">
                  <a16:creationId xmlns:a16="http://schemas.microsoft.com/office/drawing/2014/main" id="{188E12B3-C79F-FC7A-924B-73B43F287047}"/>
                </a:ext>
              </a:extLst>
            </p:cNvPr>
            <p:cNvCxnSpPr/>
            <p:nvPr/>
          </p:nvCxnSpPr>
          <p:spPr bwMode="auto">
            <a:xfrm>
              <a:off x="5808137" y="4876800"/>
              <a:ext cx="228600" cy="381000"/>
            </a:xfrm>
            <a:prstGeom prst="line">
              <a:avLst/>
            </a:prstGeom>
            <a:solidFill>
              <a:schemeClr val="accent1"/>
            </a:solidFill>
            <a:ln w="57150" cap="flat" cmpd="sng" algn="ctr">
              <a:solidFill>
                <a:srgbClr val="FF0000"/>
              </a:solidFill>
              <a:prstDash val="solid"/>
              <a:round/>
              <a:headEnd type="none" w="med" len="med"/>
              <a:tailEnd type="none" w="med" len="med"/>
            </a:ln>
            <a:effectLst/>
          </p:spPr>
        </p:cxnSp>
        <p:cxnSp>
          <p:nvCxnSpPr>
            <p:cNvPr id="29" name="Straight Arrow Connector 77">
              <a:extLst>
                <a:ext uri="{FF2B5EF4-FFF2-40B4-BE49-F238E27FC236}">
                  <a16:creationId xmlns:a16="http://schemas.microsoft.com/office/drawing/2014/main" id="{76D7875C-1D8F-FCC9-3C40-48999BB699EA}"/>
                </a:ext>
              </a:extLst>
            </p:cNvPr>
            <p:cNvCxnSpPr/>
            <p:nvPr/>
          </p:nvCxnSpPr>
          <p:spPr bwMode="auto">
            <a:xfrm>
              <a:off x="5867400" y="2133600"/>
              <a:ext cx="304800"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0" name="Straight Arrow Connector 78">
              <a:extLst>
                <a:ext uri="{FF2B5EF4-FFF2-40B4-BE49-F238E27FC236}">
                  <a16:creationId xmlns:a16="http://schemas.microsoft.com/office/drawing/2014/main" id="{7256868B-E702-276F-AF4E-268383739949}"/>
                </a:ext>
              </a:extLst>
            </p:cNvPr>
            <p:cNvCxnSpPr/>
            <p:nvPr/>
          </p:nvCxnSpPr>
          <p:spPr bwMode="auto">
            <a:xfrm>
              <a:off x="5834742" y="3733800"/>
              <a:ext cx="304800"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1" name="Straight Arrow Connector 79">
              <a:extLst>
                <a:ext uri="{FF2B5EF4-FFF2-40B4-BE49-F238E27FC236}">
                  <a16:creationId xmlns:a16="http://schemas.microsoft.com/office/drawing/2014/main" id="{10853645-810D-2E72-4196-C7DA59FA2F5C}"/>
                </a:ext>
              </a:extLst>
            </p:cNvPr>
            <p:cNvCxnSpPr/>
            <p:nvPr/>
          </p:nvCxnSpPr>
          <p:spPr bwMode="auto">
            <a:xfrm>
              <a:off x="5834742" y="5486400"/>
              <a:ext cx="304800"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2" name="Straight Arrow Connector 80">
              <a:extLst>
                <a:ext uri="{FF2B5EF4-FFF2-40B4-BE49-F238E27FC236}">
                  <a16:creationId xmlns:a16="http://schemas.microsoft.com/office/drawing/2014/main" id="{70378B25-2421-F7F8-35A7-DD0AA1252239}"/>
                </a:ext>
              </a:extLst>
            </p:cNvPr>
            <p:cNvCxnSpPr/>
            <p:nvPr/>
          </p:nvCxnSpPr>
          <p:spPr bwMode="auto">
            <a:xfrm>
              <a:off x="7239000" y="5486400"/>
              <a:ext cx="304800"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3" name="Straight Arrow Connector 81">
              <a:extLst>
                <a:ext uri="{FF2B5EF4-FFF2-40B4-BE49-F238E27FC236}">
                  <a16:creationId xmlns:a16="http://schemas.microsoft.com/office/drawing/2014/main" id="{4CD1D384-1A61-2A65-F57B-63C15D99ACA4}"/>
                </a:ext>
              </a:extLst>
            </p:cNvPr>
            <p:cNvCxnSpPr/>
            <p:nvPr/>
          </p:nvCxnSpPr>
          <p:spPr bwMode="auto">
            <a:xfrm>
              <a:off x="7239000" y="3733800"/>
              <a:ext cx="304800"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4" name="TextBox 82">
              <a:extLst>
                <a:ext uri="{FF2B5EF4-FFF2-40B4-BE49-F238E27FC236}">
                  <a16:creationId xmlns:a16="http://schemas.microsoft.com/office/drawing/2014/main" id="{48740840-B821-2AF2-938D-E43DF67640D9}"/>
                </a:ext>
              </a:extLst>
            </p:cNvPr>
            <p:cNvSpPr txBox="1"/>
            <p:nvPr/>
          </p:nvSpPr>
          <p:spPr>
            <a:xfrm>
              <a:off x="4267200" y="1295400"/>
              <a:ext cx="3413238" cy="318698"/>
            </a:xfrm>
            <a:prstGeom prst="rect">
              <a:avLst/>
            </a:prstGeom>
            <a:noFill/>
          </p:spPr>
          <p:txBody>
            <a:bodyPr wrap="none" rtlCol="0">
              <a:spAutoFit/>
            </a:bodyPr>
            <a:lstStyle/>
            <a:p>
              <a:r>
                <a:rPr lang="en-US" sz="1200" dirty="0"/>
                <a:t>Cancer Cell able to repair single strand break</a:t>
              </a:r>
            </a:p>
          </p:txBody>
        </p:sp>
        <p:sp>
          <p:nvSpPr>
            <p:cNvPr id="35" name="Rectangle 34">
              <a:extLst>
                <a:ext uri="{FF2B5EF4-FFF2-40B4-BE49-F238E27FC236}">
                  <a16:creationId xmlns:a16="http://schemas.microsoft.com/office/drawing/2014/main" id="{CA6A0394-3A66-644A-B29B-B71A081DC68F}"/>
                </a:ext>
              </a:extLst>
            </p:cNvPr>
            <p:cNvSpPr/>
            <p:nvPr/>
          </p:nvSpPr>
          <p:spPr bwMode="auto">
            <a:xfrm>
              <a:off x="6172200" y="3784600"/>
              <a:ext cx="440267" cy="101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sp>
          <p:nvSpPr>
            <p:cNvPr id="36" name="Rectangle 35">
              <a:extLst>
                <a:ext uri="{FF2B5EF4-FFF2-40B4-BE49-F238E27FC236}">
                  <a16:creationId xmlns:a16="http://schemas.microsoft.com/office/drawing/2014/main" id="{F0A4DAC4-E5B7-5F02-57F0-20EEDD22F9B0}"/>
                </a:ext>
              </a:extLst>
            </p:cNvPr>
            <p:cNvSpPr/>
            <p:nvPr/>
          </p:nvSpPr>
          <p:spPr bwMode="auto">
            <a:xfrm>
              <a:off x="6722533" y="3784600"/>
              <a:ext cx="440267" cy="101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sp>
          <p:nvSpPr>
            <p:cNvPr id="37" name="Rectangle 36">
              <a:extLst>
                <a:ext uri="{FF2B5EF4-FFF2-40B4-BE49-F238E27FC236}">
                  <a16:creationId xmlns:a16="http://schemas.microsoft.com/office/drawing/2014/main" id="{0979BCF1-364A-7853-0CE9-C18A2B561F4C}"/>
                </a:ext>
              </a:extLst>
            </p:cNvPr>
            <p:cNvSpPr/>
            <p:nvPr/>
          </p:nvSpPr>
          <p:spPr bwMode="auto">
            <a:xfrm>
              <a:off x="6172200" y="5562600"/>
              <a:ext cx="440267" cy="101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sp>
          <p:nvSpPr>
            <p:cNvPr id="38" name="Rectangle 37">
              <a:extLst>
                <a:ext uri="{FF2B5EF4-FFF2-40B4-BE49-F238E27FC236}">
                  <a16:creationId xmlns:a16="http://schemas.microsoft.com/office/drawing/2014/main" id="{5ED3935A-B35D-DB59-CA84-DF9E9E319BC8}"/>
                </a:ext>
              </a:extLst>
            </p:cNvPr>
            <p:cNvSpPr/>
            <p:nvPr/>
          </p:nvSpPr>
          <p:spPr bwMode="auto">
            <a:xfrm>
              <a:off x="6722533" y="5562600"/>
              <a:ext cx="440267" cy="101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Grande" charset="0"/>
                <a:ea typeface="ＭＳ Ｐゴシック" charset="-128"/>
              </a:endParaRPr>
            </a:p>
          </p:txBody>
        </p:sp>
        <p:sp>
          <p:nvSpPr>
            <p:cNvPr id="39" name="TextBox 88">
              <a:extLst>
                <a:ext uri="{FF2B5EF4-FFF2-40B4-BE49-F238E27FC236}">
                  <a16:creationId xmlns:a16="http://schemas.microsoft.com/office/drawing/2014/main" id="{B458BBE8-440B-384E-F4A2-366F93ADE200}"/>
                </a:ext>
              </a:extLst>
            </p:cNvPr>
            <p:cNvSpPr txBox="1"/>
            <p:nvPr/>
          </p:nvSpPr>
          <p:spPr>
            <a:xfrm>
              <a:off x="4419600" y="2743201"/>
              <a:ext cx="3002545" cy="318698"/>
            </a:xfrm>
            <a:prstGeom prst="rect">
              <a:avLst/>
            </a:prstGeom>
            <a:noFill/>
          </p:spPr>
          <p:txBody>
            <a:bodyPr wrap="none" rtlCol="0">
              <a:spAutoFit/>
            </a:bodyPr>
            <a:lstStyle/>
            <a:p>
              <a:r>
                <a:rPr lang="en-US" sz="1200" dirty="0"/>
                <a:t>Cancer Cell treated with PARP inhibitor</a:t>
              </a:r>
            </a:p>
          </p:txBody>
        </p:sp>
        <p:sp>
          <p:nvSpPr>
            <p:cNvPr id="40" name="TextBox 89">
              <a:extLst>
                <a:ext uri="{FF2B5EF4-FFF2-40B4-BE49-F238E27FC236}">
                  <a16:creationId xmlns:a16="http://schemas.microsoft.com/office/drawing/2014/main" id="{EEDB144F-2A75-A65F-48B5-425469273D30}"/>
                </a:ext>
              </a:extLst>
            </p:cNvPr>
            <p:cNvSpPr txBox="1"/>
            <p:nvPr/>
          </p:nvSpPr>
          <p:spPr>
            <a:xfrm>
              <a:off x="4191001" y="4507468"/>
              <a:ext cx="3430721" cy="318698"/>
            </a:xfrm>
            <a:prstGeom prst="rect">
              <a:avLst/>
            </a:prstGeom>
            <a:noFill/>
          </p:spPr>
          <p:txBody>
            <a:bodyPr wrap="none" rtlCol="0">
              <a:spAutoFit/>
            </a:bodyPr>
            <a:lstStyle/>
            <a:p>
              <a:r>
                <a:rPr lang="en-US" sz="1200" dirty="0"/>
                <a:t>BRCA Cancer Cell treated with PARP inhibitor</a:t>
              </a:r>
            </a:p>
          </p:txBody>
        </p:sp>
        <p:sp>
          <p:nvSpPr>
            <p:cNvPr id="41" name="TextBox 90">
              <a:extLst>
                <a:ext uri="{FF2B5EF4-FFF2-40B4-BE49-F238E27FC236}">
                  <a16:creationId xmlns:a16="http://schemas.microsoft.com/office/drawing/2014/main" id="{DD830DE4-2C43-0CDA-D193-A60D68908FD9}"/>
                </a:ext>
              </a:extLst>
            </p:cNvPr>
            <p:cNvSpPr txBox="1"/>
            <p:nvPr/>
          </p:nvSpPr>
          <p:spPr>
            <a:xfrm>
              <a:off x="7924800" y="5105400"/>
              <a:ext cx="749161" cy="743628"/>
            </a:xfrm>
            <a:prstGeom prst="rect">
              <a:avLst/>
            </a:prstGeom>
            <a:noFill/>
          </p:spPr>
          <p:txBody>
            <a:bodyPr wrap="none" rtlCol="0">
              <a:spAutoFit/>
            </a:bodyPr>
            <a:lstStyle/>
            <a:p>
              <a:r>
                <a:rPr lang="en-US" sz="1200" dirty="0"/>
                <a:t>Cancer </a:t>
              </a:r>
            </a:p>
            <a:p>
              <a:r>
                <a:rPr lang="en-US" sz="1200" dirty="0"/>
                <a:t>Cell</a:t>
              </a:r>
            </a:p>
            <a:p>
              <a:r>
                <a:rPr lang="en-US" sz="1200" dirty="0"/>
                <a:t>dies</a:t>
              </a:r>
            </a:p>
          </p:txBody>
        </p:sp>
        <p:cxnSp>
          <p:nvCxnSpPr>
            <p:cNvPr id="42" name="Straight Connector 54">
              <a:extLst>
                <a:ext uri="{FF2B5EF4-FFF2-40B4-BE49-F238E27FC236}">
                  <a16:creationId xmlns:a16="http://schemas.microsoft.com/office/drawing/2014/main" id="{256FF5E2-4CA1-19D6-72C9-64EC7FE32E0C}"/>
                </a:ext>
              </a:extLst>
            </p:cNvPr>
            <p:cNvCxnSpPr/>
            <p:nvPr/>
          </p:nvCxnSpPr>
          <p:spPr bwMode="auto">
            <a:xfrm>
              <a:off x="2819400" y="3124200"/>
              <a:ext cx="1295400" cy="1219200"/>
            </a:xfrm>
            <a:prstGeom prst="line">
              <a:avLst/>
            </a:prstGeom>
            <a:solidFill>
              <a:schemeClr val="accent1"/>
            </a:solidFill>
            <a:ln w="57150" cap="flat" cmpd="sng" algn="ctr">
              <a:solidFill>
                <a:srgbClr val="FF0000"/>
              </a:solidFill>
              <a:prstDash val="solid"/>
              <a:round/>
              <a:headEnd type="none" w="med" len="med"/>
              <a:tailEnd type="none" w="med" len="med"/>
            </a:ln>
            <a:effectLst/>
          </p:spPr>
        </p:cxnSp>
        <p:cxnSp>
          <p:nvCxnSpPr>
            <p:cNvPr id="43" name="Straight Connector 55">
              <a:extLst>
                <a:ext uri="{FF2B5EF4-FFF2-40B4-BE49-F238E27FC236}">
                  <a16:creationId xmlns:a16="http://schemas.microsoft.com/office/drawing/2014/main" id="{5095AD8D-EFE7-D0E9-96CF-ECD8C62D233E}"/>
                </a:ext>
              </a:extLst>
            </p:cNvPr>
            <p:cNvCxnSpPr/>
            <p:nvPr/>
          </p:nvCxnSpPr>
          <p:spPr bwMode="auto">
            <a:xfrm>
              <a:off x="2590800" y="4800600"/>
              <a:ext cx="1295400" cy="1219200"/>
            </a:xfrm>
            <a:prstGeom prst="line">
              <a:avLst/>
            </a:prstGeom>
            <a:solidFill>
              <a:schemeClr val="accent1"/>
            </a:solidFill>
            <a:ln w="57150" cap="flat" cmpd="sng" algn="ctr">
              <a:solidFill>
                <a:srgbClr val="FF0000"/>
              </a:solidFill>
              <a:prstDash val="solid"/>
              <a:round/>
              <a:headEnd type="none" w="med" len="med"/>
              <a:tailEnd type="none" w="med" len="med"/>
            </a:ln>
            <a:effectLst/>
          </p:spPr>
        </p:cxnSp>
        <p:sp>
          <p:nvSpPr>
            <p:cNvPr id="44" name="TextBox 61">
              <a:extLst>
                <a:ext uri="{FF2B5EF4-FFF2-40B4-BE49-F238E27FC236}">
                  <a16:creationId xmlns:a16="http://schemas.microsoft.com/office/drawing/2014/main" id="{F59541D2-AC28-80B0-6AB5-8163349909A6}"/>
                </a:ext>
              </a:extLst>
            </p:cNvPr>
            <p:cNvSpPr txBox="1"/>
            <p:nvPr/>
          </p:nvSpPr>
          <p:spPr>
            <a:xfrm>
              <a:off x="2819400" y="2667000"/>
              <a:ext cx="1329087" cy="531163"/>
            </a:xfrm>
            <a:prstGeom prst="rect">
              <a:avLst/>
            </a:prstGeom>
            <a:noFill/>
            <a:ln w="28575">
              <a:solidFill>
                <a:srgbClr val="C00000"/>
              </a:solidFill>
            </a:ln>
          </p:spPr>
          <p:txBody>
            <a:bodyPr wrap="none" rtlCol="0">
              <a:spAutoFit/>
            </a:bodyPr>
            <a:lstStyle/>
            <a:p>
              <a:r>
                <a:rPr lang="en-US" sz="1200" dirty="0"/>
                <a:t>Inhibit Catalytic</a:t>
              </a:r>
            </a:p>
            <a:p>
              <a:pPr algn="ctr"/>
              <a:r>
                <a:rPr lang="en-US" sz="1200" dirty="0"/>
                <a:t>Activity</a:t>
              </a:r>
            </a:p>
          </p:txBody>
        </p:sp>
        <p:sp>
          <p:nvSpPr>
            <p:cNvPr id="45" name="TextBox 63">
              <a:extLst>
                <a:ext uri="{FF2B5EF4-FFF2-40B4-BE49-F238E27FC236}">
                  <a16:creationId xmlns:a16="http://schemas.microsoft.com/office/drawing/2014/main" id="{93E95319-D5CC-C288-6C00-94A8E5CBCF95}"/>
                </a:ext>
              </a:extLst>
            </p:cNvPr>
            <p:cNvSpPr txBox="1"/>
            <p:nvPr/>
          </p:nvSpPr>
          <p:spPr>
            <a:xfrm>
              <a:off x="2667000" y="4572000"/>
              <a:ext cx="1224920" cy="318698"/>
            </a:xfrm>
            <a:prstGeom prst="rect">
              <a:avLst/>
            </a:prstGeom>
            <a:noFill/>
            <a:ln w="28575">
              <a:solidFill>
                <a:srgbClr val="C00000"/>
              </a:solidFill>
            </a:ln>
          </p:spPr>
          <p:txBody>
            <a:bodyPr wrap="none" rtlCol="0">
              <a:spAutoFit/>
            </a:bodyPr>
            <a:lstStyle/>
            <a:p>
              <a:r>
                <a:rPr lang="en-US" sz="1200" dirty="0"/>
                <a:t>PARP trapping</a:t>
              </a:r>
            </a:p>
          </p:txBody>
        </p:sp>
      </p:grpSp>
    </p:spTree>
    <p:extLst>
      <p:ext uri="{BB962C8B-B14F-4D97-AF65-F5344CB8AC3E}">
        <p14:creationId xmlns:p14="http://schemas.microsoft.com/office/powerpoint/2010/main" val="22687311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821876" y="2564857"/>
            <a:ext cx="8552266" cy="1102519"/>
          </a:xfrm>
        </p:spPr>
        <p:txBody>
          <a:bodyPr>
            <a:normAutofit fontScale="90000"/>
          </a:bodyPr>
          <a:lstStyle/>
          <a:p>
            <a:r>
              <a:rPr lang="fr-FR" sz="3200" b="1" dirty="0"/>
              <a:t>Mutation de BRCA</a:t>
            </a:r>
            <a:br>
              <a:rPr lang="fr-FR" sz="3200" b="1" dirty="0"/>
            </a:br>
            <a:br>
              <a:rPr lang="fr-FR" sz="3200" b="1" dirty="0"/>
            </a:br>
            <a:r>
              <a:rPr lang="fr-FR" sz="3200" b="1" dirty="0"/>
              <a:t>Inhibiteur de PARP en adjuvant des cancers du sein localisés</a:t>
            </a:r>
            <a:endParaRPr lang="fr-FR" sz="4000" b="1" dirty="0"/>
          </a:p>
        </p:txBody>
      </p:sp>
      <p:sp>
        <p:nvSpPr>
          <p:cNvPr id="3" name="Sous-titre 2"/>
          <p:cNvSpPr>
            <a:spLocks noGrp="1"/>
          </p:cNvSpPr>
          <p:nvPr>
            <p:ph type="subTitle" idx="1"/>
          </p:nvPr>
        </p:nvSpPr>
        <p:spPr/>
        <p:txBody>
          <a:bodyPr/>
          <a:lstStyle/>
          <a:p>
            <a:endParaRPr lang="fr-FR"/>
          </a:p>
        </p:txBody>
      </p:sp>
    </p:spTree>
    <p:extLst>
      <p:ext uri="{BB962C8B-B14F-4D97-AF65-F5344CB8AC3E}">
        <p14:creationId xmlns:p14="http://schemas.microsoft.com/office/powerpoint/2010/main" val="35795607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1CBC73-B4E7-7B41-8FB5-1E67174EDD27}"/>
              </a:ext>
            </a:extLst>
          </p:cNvPr>
          <p:cNvSpPr>
            <a:spLocks noGrp="1"/>
          </p:cNvSpPr>
          <p:nvPr>
            <p:ph type="title"/>
          </p:nvPr>
        </p:nvSpPr>
        <p:spPr/>
        <p:txBody>
          <a:bodyPr>
            <a:noAutofit/>
          </a:bodyPr>
          <a:lstStyle/>
          <a:p>
            <a:r>
              <a:rPr lang="fr-FR" altLang="fr-FR" sz="3600" dirty="0">
                <a:latin typeface="Calibri Light" panose="020F0302020204030204" pitchFamily="34" charset="0"/>
              </a:rPr>
              <a:t>OLYMPIA trial : adjuvant </a:t>
            </a:r>
            <a:r>
              <a:rPr lang="fr-FR" altLang="fr-FR" sz="3600" dirty="0" err="1">
                <a:latin typeface="Calibri Light" panose="020F0302020204030204" pitchFamily="34" charset="0"/>
              </a:rPr>
              <a:t>olaparib</a:t>
            </a:r>
            <a:r>
              <a:rPr lang="fr-FR" altLang="fr-FR" sz="3600" dirty="0">
                <a:latin typeface="Calibri Light" panose="020F0302020204030204" pitchFamily="34" charset="0"/>
              </a:rPr>
              <a:t> in </a:t>
            </a:r>
            <a:r>
              <a:rPr lang="fr-FR" altLang="fr-FR" sz="3600" dirty="0" err="1">
                <a:latin typeface="Calibri Light" panose="020F0302020204030204" pitchFamily="34" charset="0"/>
              </a:rPr>
              <a:t>gBRCAm</a:t>
            </a:r>
            <a:br>
              <a:rPr lang="fr-FR" altLang="fr-FR" sz="1000" dirty="0"/>
            </a:br>
            <a:endParaRPr lang="fr-FR" sz="3600" dirty="0"/>
          </a:p>
        </p:txBody>
      </p:sp>
      <p:sp>
        <p:nvSpPr>
          <p:cNvPr id="3" name="Espace réservé du contenu 2">
            <a:extLst>
              <a:ext uri="{FF2B5EF4-FFF2-40B4-BE49-F238E27FC236}">
                <a16:creationId xmlns:a16="http://schemas.microsoft.com/office/drawing/2014/main" id="{243176C5-68BF-1D4F-970E-21A3A8409F91}"/>
              </a:ext>
            </a:extLst>
          </p:cNvPr>
          <p:cNvSpPr>
            <a:spLocks noGrp="1"/>
          </p:cNvSpPr>
          <p:nvPr>
            <p:ph idx="1"/>
          </p:nvPr>
        </p:nvSpPr>
        <p:spPr>
          <a:xfrm>
            <a:off x="838200" y="1253331"/>
            <a:ext cx="10515600" cy="4351338"/>
          </a:xfrm>
        </p:spPr>
        <p:txBody>
          <a:bodyPr>
            <a:normAutofit/>
          </a:bodyPr>
          <a:lstStyle/>
          <a:p>
            <a:pPr marL="0" indent="0">
              <a:buNone/>
            </a:pPr>
            <a:r>
              <a:rPr lang="fr-FR" altLang="fr-FR" sz="2400" dirty="0">
                <a:latin typeface="Arial" panose="020B0604020202020204" pitchFamily="34" charset="0"/>
              </a:rPr>
              <a:t>• </a:t>
            </a:r>
            <a:r>
              <a:rPr lang="fr-FR" altLang="fr-FR" sz="2400" dirty="0" err="1">
                <a:latin typeface="Calibri" panose="020F0502020204030204" pitchFamily="34" charset="0"/>
              </a:rPr>
              <a:t>Randomized</a:t>
            </a:r>
            <a:r>
              <a:rPr lang="fr-FR" altLang="fr-FR" sz="2400" dirty="0">
                <a:latin typeface="Calibri" panose="020F0502020204030204" pitchFamily="34" charset="0"/>
              </a:rPr>
              <a:t> phase III trials : 1836 patients</a:t>
            </a:r>
            <a:br>
              <a:rPr lang="fr-FR" altLang="fr-FR" sz="2400" dirty="0">
                <a:latin typeface="Calibri" panose="020F0502020204030204" pitchFamily="34" charset="0"/>
              </a:rPr>
            </a:br>
            <a:r>
              <a:rPr lang="fr-FR" altLang="fr-FR" sz="2400" dirty="0">
                <a:latin typeface="Arial" panose="020B0604020202020204" pitchFamily="34" charset="0"/>
                <a:cs typeface="Arial" panose="020B0604020202020204" pitchFamily="34" charset="0"/>
              </a:rPr>
              <a:t>• </a:t>
            </a:r>
            <a:r>
              <a:rPr lang="fr-FR" altLang="fr-FR" sz="2400" dirty="0">
                <a:latin typeface="Calibri" panose="020F0502020204030204" pitchFamily="34" charset="0"/>
              </a:rPr>
              <a:t>BRCA 1 or 2 </a:t>
            </a:r>
            <a:r>
              <a:rPr lang="fr-FR" altLang="fr-FR" sz="2400" dirty="0" err="1">
                <a:latin typeface="Calibri" panose="020F0502020204030204" pitchFamily="34" charset="0"/>
              </a:rPr>
              <a:t>germline</a:t>
            </a:r>
            <a:r>
              <a:rPr lang="fr-FR" altLang="fr-FR" sz="2400" dirty="0">
                <a:latin typeface="Calibri" panose="020F0502020204030204" pitchFamily="34" charset="0"/>
              </a:rPr>
              <a:t> mutation</a:t>
            </a:r>
            <a:br>
              <a:rPr lang="fr-FR" altLang="fr-FR" sz="2400" dirty="0">
                <a:solidFill>
                  <a:srgbClr val="FF0000"/>
                </a:solidFill>
                <a:latin typeface="Calibri" panose="020F0502020204030204" pitchFamily="34" charset="0"/>
              </a:rPr>
            </a:br>
            <a:r>
              <a:rPr lang="fr-FR" altLang="fr-FR" sz="2400" dirty="0">
                <a:latin typeface="Arial" panose="020B0604020202020204" pitchFamily="34" charset="0"/>
                <a:cs typeface="Arial" panose="020B0604020202020204" pitchFamily="34" charset="0"/>
              </a:rPr>
              <a:t>• </a:t>
            </a:r>
            <a:r>
              <a:rPr lang="fr-FR" altLang="fr-FR" sz="2400" dirty="0" err="1">
                <a:latin typeface="Calibri" panose="020F0502020204030204" pitchFamily="34" charset="0"/>
              </a:rPr>
              <a:t>Olaparib</a:t>
            </a:r>
            <a:r>
              <a:rPr lang="fr-FR" altLang="fr-FR" sz="2400" dirty="0">
                <a:latin typeface="Calibri" panose="020F0502020204030204" pitchFamily="34" charset="0"/>
              </a:rPr>
              <a:t> 300 mg </a:t>
            </a:r>
            <a:r>
              <a:rPr lang="fr-FR" altLang="fr-FR" sz="2400" dirty="0" err="1">
                <a:latin typeface="Calibri" panose="020F0502020204030204" pitchFamily="34" charset="0"/>
              </a:rPr>
              <a:t>twice</a:t>
            </a:r>
            <a:r>
              <a:rPr lang="fr-FR" altLang="fr-FR" sz="2400" dirty="0">
                <a:latin typeface="Calibri" panose="020F0502020204030204" pitchFamily="34" charset="0"/>
              </a:rPr>
              <a:t> a </a:t>
            </a:r>
            <a:r>
              <a:rPr lang="fr-FR" altLang="fr-FR" sz="2400" dirty="0" err="1">
                <a:latin typeface="Calibri" panose="020F0502020204030204" pitchFamily="34" charset="0"/>
              </a:rPr>
              <a:t>day</a:t>
            </a:r>
            <a:r>
              <a:rPr lang="fr-FR" altLang="fr-FR" sz="2400" dirty="0">
                <a:latin typeface="Calibri" panose="020F0502020204030204" pitchFamily="34" charset="0"/>
              </a:rPr>
              <a:t> 1 </a:t>
            </a:r>
            <a:r>
              <a:rPr lang="fr-FR" altLang="fr-FR" sz="2400" dirty="0" err="1">
                <a:latin typeface="Calibri" panose="020F0502020204030204" pitchFamily="34" charset="0"/>
              </a:rPr>
              <a:t>year</a:t>
            </a:r>
            <a:r>
              <a:rPr lang="fr-FR" altLang="fr-FR" sz="2400" dirty="0">
                <a:latin typeface="Calibri" panose="020F0502020204030204" pitchFamily="34" charset="0"/>
              </a:rPr>
              <a:t> Vs placebo</a:t>
            </a:r>
            <a:br>
              <a:rPr lang="fr-FR" altLang="fr-FR" sz="2400" dirty="0">
                <a:latin typeface="Calibri" panose="020F0502020204030204" pitchFamily="34" charset="0"/>
              </a:rPr>
            </a:br>
            <a:r>
              <a:rPr lang="fr-FR" altLang="fr-FR" sz="2400" dirty="0">
                <a:latin typeface="Arial" panose="020B0604020202020204" pitchFamily="34" charset="0"/>
                <a:cs typeface="Arial" panose="020B0604020202020204" pitchFamily="34" charset="0"/>
              </a:rPr>
              <a:t>• </a:t>
            </a:r>
            <a:r>
              <a:rPr lang="fr-FR" altLang="fr-FR" sz="2400" dirty="0">
                <a:latin typeface="Calibri" panose="020F0502020204030204" pitchFamily="34" charset="0"/>
              </a:rPr>
              <a:t>HR + high </a:t>
            </a:r>
            <a:r>
              <a:rPr lang="fr-FR" altLang="fr-FR" sz="2400" dirty="0" err="1">
                <a:latin typeface="Calibri" panose="020F0502020204030204" pitchFamily="34" charset="0"/>
              </a:rPr>
              <a:t>risk</a:t>
            </a:r>
            <a:r>
              <a:rPr lang="fr-FR" altLang="fr-FR" sz="2400" dirty="0">
                <a:latin typeface="Calibri" panose="020F0502020204030204" pitchFamily="34" charset="0"/>
              </a:rPr>
              <a:t> </a:t>
            </a:r>
            <a:r>
              <a:rPr lang="fr-FR" altLang="fr-FR" sz="2400" dirty="0" err="1">
                <a:latin typeface="Calibri" panose="020F0502020204030204" pitchFamily="34" charset="0"/>
              </a:rPr>
              <a:t>definition</a:t>
            </a:r>
            <a:r>
              <a:rPr lang="fr-FR" altLang="fr-FR" sz="2400" dirty="0">
                <a:latin typeface="Calibri" panose="020F0502020204030204" pitchFamily="34" charset="0"/>
              </a:rPr>
              <a:t>:  &gt;4 N+ post </a:t>
            </a:r>
            <a:r>
              <a:rPr lang="fr-FR" altLang="fr-FR" sz="2400" dirty="0" err="1">
                <a:latin typeface="Calibri" panose="020F0502020204030204" pitchFamily="34" charset="0"/>
              </a:rPr>
              <a:t>surgery</a:t>
            </a:r>
            <a:r>
              <a:rPr lang="fr-FR" altLang="fr-FR" sz="2400" dirty="0">
                <a:latin typeface="Calibri" panose="020F0502020204030204" pitchFamily="34" charset="0"/>
              </a:rPr>
              <a:t> or no PCR + score CPS-EG &gt;= 3</a:t>
            </a:r>
          </a:p>
          <a:p>
            <a:r>
              <a:rPr lang="fr-FR" altLang="fr-FR" sz="2400" dirty="0">
                <a:latin typeface="Calibri" panose="020F0502020204030204" pitchFamily="34" charset="0"/>
              </a:rPr>
              <a:t>HR - high </a:t>
            </a:r>
            <a:r>
              <a:rPr lang="fr-FR" altLang="fr-FR" sz="2400" dirty="0" err="1">
                <a:latin typeface="Calibri" panose="020F0502020204030204" pitchFamily="34" charset="0"/>
              </a:rPr>
              <a:t>risk</a:t>
            </a:r>
            <a:r>
              <a:rPr lang="fr-FR" altLang="fr-FR" sz="2400" dirty="0">
                <a:latin typeface="Calibri" panose="020F0502020204030204" pitchFamily="34" charset="0"/>
              </a:rPr>
              <a:t> </a:t>
            </a:r>
            <a:r>
              <a:rPr lang="fr-FR" altLang="fr-FR" sz="2400" dirty="0" err="1">
                <a:latin typeface="Calibri" panose="020F0502020204030204" pitchFamily="34" charset="0"/>
              </a:rPr>
              <a:t>definition</a:t>
            </a:r>
            <a:r>
              <a:rPr lang="fr-FR" altLang="fr-FR" sz="2400" dirty="0">
                <a:latin typeface="Calibri" panose="020F0502020204030204" pitchFamily="34" charset="0"/>
              </a:rPr>
              <a:t>: N+ post </a:t>
            </a:r>
            <a:r>
              <a:rPr lang="fr-FR" altLang="fr-FR" sz="2400" dirty="0" err="1">
                <a:latin typeface="Calibri" panose="020F0502020204030204" pitchFamily="34" charset="0"/>
              </a:rPr>
              <a:t>surgery</a:t>
            </a:r>
            <a:r>
              <a:rPr lang="fr-FR" altLang="fr-FR" sz="2400" dirty="0">
                <a:latin typeface="Calibri" panose="020F0502020204030204" pitchFamily="34" charset="0"/>
              </a:rPr>
              <a:t> or </a:t>
            </a:r>
            <a:r>
              <a:rPr lang="fr-FR" altLang="fr-FR" sz="2400" dirty="0" err="1">
                <a:latin typeface="Calibri" panose="020F0502020204030204" pitchFamily="34" charset="0"/>
              </a:rPr>
              <a:t>T</a:t>
            </a:r>
            <a:r>
              <a:rPr lang="fr-FR" altLang="fr-FR" sz="2400" dirty="0">
                <a:latin typeface="Calibri" panose="020F0502020204030204" pitchFamily="34" charset="0"/>
              </a:rPr>
              <a:t>&gt;2cm  OR no PCR post </a:t>
            </a:r>
            <a:r>
              <a:rPr lang="fr-FR" altLang="fr-FR" sz="2400" dirty="0" err="1">
                <a:latin typeface="Calibri" panose="020F0502020204030204" pitchFamily="34" charset="0"/>
              </a:rPr>
              <a:t>neoadjuvant</a:t>
            </a:r>
            <a:r>
              <a:rPr lang="fr-FR" altLang="fr-FR" sz="2400" dirty="0">
                <a:latin typeface="Calibri" panose="020F0502020204030204" pitchFamily="34" charset="0"/>
              </a:rPr>
              <a:t> CT </a:t>
            </a:r>
          </a:p>
          <a:p>
            <a:endParaRPr lang="fr-FR" sz="2400" dirty="0"/>
          </a:p>
        </p:txBody>
      </p:sp>
      <p:pic>
        <p:nvPicPr>
          <p:cNvPr id="1027" name="Picture 3" descr="page8image34616528">
            <a:extLst>
              <a:ext uri="{FF2B5EF4-FFF2-40B4-BE49-F238E27FC236}">
                <a16:creationId xmlns:a16="http://schemas.microsoft.com/office/drawing/2014/main" id="{7DC6C90F-4445-B247-B8D3-AE8B06836D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490" y="3495953"/>
            <a:ext cx="6125012" cy="3095319"/>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7C391065-7ECA-F242-908E-60EC35B7D532}"/>
              </a:ext>
            </a:extLst>
          </p:cNvPr>
          <p:cNvSpPr txBox="1"/>
          <p:nvPr/>
        </p:nvSpPr>
        <p:spPr>
          <a:xfrm>
            <a:off x="10372969" y="6406606"/>
            <a:ext cx="1961662" cy="369332"/>
          </a:xfrm>
          <a:prstGeom prst="rect">
            <a:avLst/>
          </a:prstGeom>
          <a:noFill/>
        </p:spPr>
        <p:txBody>
          <a:bodyPr wrap="square">
            <a:spAutoFit/>
          </a:bodyPr>
          <a:lstStyle/>
          <a:p>
            <a:r>
              <a:rPr lang="fr-FR" dirty="0" err="1"/>
              <a:t>Tutt</a:t>
            </a:r>
            <a:r>
              <a:rPr lang="fr-FR" dirty="0"/>
              <a:t>, NEJM 2021</a:t>
            </a:r>
          </a:p>
        </p:txBody>
      </p:sp>
      <p:pic>
        <p:nvPicPr>
          <p:cNvPr id="10" name="Image 9">
            <a:extLst>
              <a:ext uri="{FF2B5EF4-FFF2-40B4-BE49-F238E27FC236}">
                <a16:creationId xmlns:a16="http://schemas.microsoft.com/office/drawing/2014/main" id="{8FABF34C-9DAE-FD40-BA26-072B59EF0301}"/>
              </a:ext>
            </a:extLst>
          </p:cNvPr>
          <p:cNvPicPr>
            <a:picLocks noChangeAspect="1"/>
          </p:cNvPicPr>
          <p:nvPr/>
        </p:nvPicPr>
        <p:blipFill>
          <a:blip r:embed="rId3"/>
          <a:stretch>
            <a:fillRect/>
          </a:stretch>
        </p:blipFill>
        <p:spPr>
          <a:xfrm>
            <a:off x="6963212" y="3287683"/>
            <a:ext cx="5228788" cy="2703371"/>
          </a:xfrm>
          <a:prstGeom prst="rect">
            <a:avLst/>
          </a:prstGeom>
        </p:spPr>
      </p:pic>
    </p:spTree>
    <p:extLst>
      <p:ext uri="{BB962C8B-B14F-4D97-AF65-F5344CB8AC3E}">
        <p14:creationId xmlns:p14="http://schemas.microsoft.com/office/powerpoint/2010/main" val="32550479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821876" y="2564857"/>
            <a:ext cx="8552266" cy="1102519"/>
          </a:xfrm>
        </p:spPr>
        <p:txBody>
          <a:bodyPr>
            <a:normAutofit fontScale="90000"/>
          </a:bodyPr>
          <a:lstStyle/>
          <a:p>
            <a:r>
              <a:rPr lang="fr-FR" sz="3200" b="1" dirty="0"/>
              <a:t>Mutation de BRCA</a:t>
            </a:r>
            <a:br>
              <a:rPr lang="fr-FR" sz="3200" b="1" dirty="0"/>
            </a:br>
            <a:br>
              <a:rPr lang="fr-FR" sz="3200" b="1" dirty="0"/>
            </a:br>
            <a:r>
              <a:rPr lang="fr-FR" sz="3200" b="1" dirty="0"/>
              <a:t>cancer du sein triple négatif métastatique </a:t>
            </a:r>
            <a:endParaRPr lang="fr-FR" sz="4000" b="1" dirty="0"/>
          </a:p>
        </p:txBody>
      </p:sp>
      <p:sp>
        <p:nvSpPr>
          <p:cNvPr id="3" name="Sous-titre 2"/>
          <p:cNvSpPr>
            <a:spLocks noGrp="1"/>
          </p:cNvSpPr>
          <p:nvPr>
            <p:ph type="subTitle" idx="1"/>
          </p:nvPr>
        </p:nvSpPr>
        <p:spPr/>
        <p:txBody>
          <a:bodyPr/>
          <a:lstStyle/>
          <a:p>
            <a:endParaRPr lang="fr-FR"/>
          </a:p>
        </p:txBody>
      </p:sp>
    </p:spTree>
    <p:extLst>
      <p:ext uri="{BB962C8B-B14F-4D97-AF65-F5344CB8AC3E}">
        <p14:creationId xmlns:p14="http://schemas.microsoft.com/office/powerpoint/2010/main" val="414776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NT schema.tiff"/>
          <p:cNvPicPr>
            <a:picLocks noGrp="1" noChangeAspect="1"/>
          </p:cNvPicPr>
          <p:nvPr>
            <p:ph sz="half" idx="1"/>
          </p:nvPr>
        </p:nvPicPr>
        <p:blipFill>
          <a:blip r:embed="rId2">
            <a:extLst>
              <a:ext uri="{28A0092B-C50C-407E-A947-70E740481C1C}">
                <a14:useLocalDpi xmlns:a14="http://schemas.microsoft.com/office/drawing/2010/main" val="0"/>
              </a:ext>
            </a:extLst>
          </a:blip>
          <a:srcRect t="-5650" b="-5650"/>
          <a:stretch>
            <a:fillRect/>
          </a:stretch>
        </p:blipFill>
        <p:spPr>
          <a:xfrm>
            <a:off x="2135561" y="877352"/>
            <a:ext cx="5120899" cy="5738870"/>
          </a:xfrm>
        </p:spPr>
      </p:pic>
      <p:sp>
        <p:nvSpPr>
          <p:cNvPr id="5" name="Text Box 5"/>
          <p:cNvSpPr txBox="1">
            <a:spLocks noChangeAspect="1" noChangeArrowheads="1"/>
          </p:cNvSpPr>
          <p:nvPr/>
        </p:nvSpPr>
        <p:spPr bwMode="auto">
          <a:xfrm>
            <a:off x="1524002" y="332656"/>
            <a:ext cx="9143999" cy="57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5000" rIns="90000" bIns="45000" anchor="ctr" anchorCtr="1">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chemeClr val="tx1"/>
                </a:solidFill>
                <a:latin typeface="Arial" charset="0"/>
                <a:ea typeface="ＭＳ Ｐゴシック" charset="0"/>
              </a:defRPr>
            </a:lvl9pPr>
          </a:lstStyle>
          <a:p>
            <a:pPr algn="ctr" eaLnBrk="1" hangingPunct="1">
              <a:lnSpc>
                <a:spcPct val="97000"/>
              </a:lnSpc>
              <a:buClr>
                <a:srgbClr val="000000"/>
              </a:buClr>
              <a:buSzPct val="100000"/>
              <a:buFont typeface="Times New Roman" charset="0"/>
              <a:buNone/>
            </a:pPr>
            <a:r>
              <a:rPr lang="en-GB" sz="3200" dirty="0">
                <a:solidFill>
                  <a:schemeClr val="accent1"/>
                </a:solidFill>
              </a:rPr>
              <a:t>TNT: </a:t>
            </a:r>
            <a:r>
              <a:rPr lang="en-GB" sz="3200" dirty="0" err="1">
                <a:solidFill>
                  <a:schemeClr val="accent1"/>
                </a:solidFill>
              </a:rPr>
              <a:t>carboplatine</a:t>
            </a:r>
            <a:r>
              <a:rPr lang="en-GB" sz="3200" dirty="0">
                <a:solidFill>
                  <a:schemeClr val="accent1"/>
                </a:solidFill>
              </a:rPr>
              <a:t> vs docetaxel </a:t>
            </a:r>
            <a:r>
              <a:rPr lang="en-GB" sz="3200" dirty="0" err="1">
                <a:solidFill>
                  <a:schemeClr val="accent1"/>
                </a:solidFill>
              </a:rPr>
              <a:t>en</a:t>
            </a:r>
            <a:r>
              <a:rPr lang="en-GB" sz="3200" dirty="0">
                <a:solidFill>
                  <a:schemeClr val="accent1"/>
                </a:solidFill>
              </a:rPr>
              <a:t> 1e L</a:t>
            </a:r>
          </a:p>
        </p:txBody>
      </p:sp>
      <p:sp>
        <p:nvSpPr>
          <p:cNvPr id="2" name="ZoneTexte 1"/>
          <p:cNvSpPr txBox="1"/>
          <p:nvPr/>
        </p:nvSpPr>
        <p:spPr>
          <a:xfrm>
            <a:off x="8112224" y="6398688"/>
            <a:ext cx="3809674" cy="338554"/>
          </a:xfrm>
          <a:prstGeom prst="rect">
            <a:avLst/>
          </a:prstGeom>
          <a:noFill/>
        </p:spPr>
        <p:txBody>
          <a:bodyPr wrap="square" rtlCol="0">
            <a:spAutoFit/>
          </a:bodyPr>
          <a:lstStyle/>
          <a:p>
            <a:pPr defTabSz="457200"/>
            <a:r>
              <a:rPr lang="fr-FR" sz="1600" i="1" dirty="0" err="1">
                <a:latin typeface="Arial Narrow"/>
                <a:cs typeface="Arial Narrow"/>
              </a:rPr>
              <a:t>Tutt</a:t>
            </a:r>
            <a:r>
              <a:rPr lang="fr-FR" sz="1600" i="1" dirty="0">
                <a:latin typeface="Arial Narrow"/>
                <a:cs typeface="Arial Narrow"/>
              </a:rPr>
              <a:t> A et al Nature Med 2018</a:t>
            </a:r>
          </a:p>
        </p:txBody>
      </p:sp>
      <p:sp>
        <p:nvSpPr>
          <p:cNvPr id="8" name="ZoneTexte 7">
            <a:extLst>
              <a:ext uri="{FF2B5EF4-FFF2-40B4-BE49-F238E27FC236}">
                <a16:creationId xmlns:a16="http://schemas.microsoft.com/office/drawing/2014/main" id="{E9AC9F75-4FC3-454B-90BA-BB93023431CF}"/>
              </a:ext>
            </a:extLst>
          </p:cNvPr>
          <p:cNvSpPr txBox="1"/>
          <p:nvPr/>
        </p:nvSpPr>
        <p:spPr>
          <a:xfrm>
            <a:off x="7320137" y="3429001"/>
            <a:ext cx="3088013" cy="830997"/>
          </a:xfrm>
          <a:prstGeom prst="rect">
            <a:avLst/>
          </a:prstGeom>
          <a:noFill/>
        </p:spPr>
        <p:txBody>
          <a:bodyPr wrap="square" rtlCol="0">
            <a:spAutoFit/>
          </a:bodyPr>
          <a:lstStyle/>
          <a:p>
            <a:r>
              <a:rPr lang="en-GB" sz="2400" dirty="0"/>
              <a:t>CJP : </a:t>
            </a:r>
            <a:r>
              <a:rPr lang="en-GB" sz="2400" dirty="0" err="1"/>
              <a:t>taux</a:t>
            </a:r>
            <a:r>
              <a:rPr lang="en-GB" sz="2400" dirty="0"/>
              <a:t> de </a:t>
            </a:r>
            <a:r>
              <a:rPr lang="en-GB" sz="2400" dirty="0" err="1"/>
              <a:t>réponse</a:t>
            </a:r>
            <a:endParaRPr lang="en-GB" sz="2400" dirty="0"/>
          </a:p>
          <a:p>
            <a:r>
              <a:rPr lang="en-GB" sz="2400" dirty="0"/>
              <a:t>CJS : PFS/OS/</a:t>
            </a:r>
            <a:r>
              <a:rPr lang="en-GB" sz="2400" dirty="0" err="1"/>
              <a:t>tolérance</a:t>
            </a:r>
            <a:endParaRPr lang="en-GB" sz="2400" dirty="0"/>
          </a:p>
        </p:txBody>
      </p:sp>
    </p:spTree>
    <p:extLst>
      <p:ext uri="{BB962C8B-B14F-4D97-AF65-F5344CB8AC3E}">
        <p14:creationId xmlns:p14="http://schemas.microsoft.com/office/powerpoint/2010/main" val="2906255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spect="1" noChangeArrowheads="1"/>
          </p:cNvSpPr>
          <p:nvPr/>
        </p:nvSpPr>
        <p:spPr bwMode="auto">
          <a:xfrm>
            <a:off x="1524002" y="332656"/>
            <a:ext cx="9143999" cy="57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5000" rIns="90000" bIns="45000" anchor="ctr" anchorCtr="1">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chemeClr val="tx1"/>
                </a:solidFill>
                <a:latin typeface="Arial" charset="0"/>
                <a:ea typeface="ＭＳ Ｐゴシック" charset="0"/>
              </a:defRPr>
            </a:lvl9pPr>
          </a:lstStyle>
          <a:p>
            <a:pPr algn="ctr" eaLnBrk="1" hangingPunct="1">
              <a:lnSpc>
                <a:spcPct val="97000"/>
              </a:lnSpc>
              <a:buClr>
                <a:srgbClr val="000000"/>
              </a:buClr>
              <a:buSzPct val="100000"/>
              <a:buFont typeface="Times New Roman" charset="0"/>
              <a:buNone/>
            </a:pPr>
            <a:r>
              <a:rPr lang="en-GB" sz="3200" dirty="0">
                <a:solidFill>
                  <a:schemeClr val="accent1"/>
                </a:solidFill>
              </a:rPr>
              <a:t>TNT : </a:t>
            </a:r>
            <a:r>
              <a:rPr lang="en-GB" sz="3200" dirty="0" err="1">
                <a:solidFill>
                  <a:schemeClr val="accent1"/>
                </a:solidFill>
              </a:rPr>
              <a:t>résultats</a:t>
            </a:r>
            <a:r>
              <a:rPr lang="en-GB" sz="3200" dirty="0">
                <a:solidFill>
                  <a:schemeClr val="accent1"/>
                </a:solidFill>
              </a:rPr>
              <a:t> </a:t>
            </a:r>
            <a:r>
              <a:rPr lang="en-GB" sz="3200" dirty="0" err="1">
                <a:solidFill>
                  <a:schemeClr val="accent1"/>
                </a:solidFill>
              </a:rPr>
              <a:t>taux</a:t>
            </a:r>
            <a:r>
              <a:rPr lang="en-GB" sz="3200" dirty="0">
                <a:solidFill>
                  <a:schemeClr val="accent1"/>
                </a:solidFill>
              </a:rPr>
              <a:t> de </a:t>
            </a:r>
            <a:r>
              <a:rPr lang="en-GB" sz="3200" dirty="0" err="1">
                <a:solidFill>
                  <a:schemeClr val="accent1"/>
                </a:solidFill>
              </a:rPr>
              <a:t>réponse</a:t>
            </a:r>
            <a:endParaRPr lang="en-GB" sz="3200" dirty="0">
              <a:solidFill>
                <a:schemeClr val="accent1"/>
              </a:solidFill>
            </a:endParaRPr>
          </a:p>
        </p:txBody>
      </p:sp>
      <p:sp>
        <p:nvSpPr>
          <p:cNvPr id="2" name="ZoneTexte 1"/>
          <p:cNvSpPr txBox="1"/>
          <p:nvPr/>
        </p:nvSpPr>
        <p:spPr>
          <a:xfrm>
            <a:off x="8112224" y="6398688"/>
            <a:ext cx="3809674" cy="338554"/>
          </a:xfrm>
          <a:prstGeom prst="rect">
            <a:avLst/>
          </a:prstGeom>
          <a:noFill/>
        </p:spPr>
        <p:txBody>
          <a:bodyPr wrap="square" rtlCol="0">
            <a:spAutoFit/>
          </a:bodyPr>
          <a:lstStyle/>
          <a:p>
            <a:pPr defTabSz="457200"/>
            <a:r>
              <a:rPr lang="fr-FR" sz="1600" i="1" dirty="0" err="1">
                <a:latin typeface="Arial Narrow"/>
                <a:cs typeface="Arial Narrow"/>
              </a:rPr>
              <a:t>Tutt</a:t>
            </a:r>
            <a:r>
              <a:rPr lang="fr-FR" sz="1600" i="1" dirty="0">
                <a:latin typeface="Arial Narrow"/>
                <a:cs typeface="Arial Narrow"/>
              </a:rPr>
              <a:t> A et al Nature Med 2018</a:t>
            </a:r>
          </a:p>
        </p:txBody>
      </p:sp>
      <p:pic>
        <p:nvPicPr>
          <p:cNvPr id="2052" name="Picture 4">
            <a:extLst>
              <a:ext uri="{FF2B5EF4-FFF2-40B4-BE49-F238E27FC236}">
                <a16:creationId xmlns:a16="http://schemas.microsoft.com/office/drawing/2014/main" id="{894B6597-0394-40CC-B9B8-A14EE0DB6D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3700"/>
          <a:stretch/>
        </p:blipFill>
        <p:spPr bwMode="auto">
          <a:xfrm>
            <a:off x="2351584" y="1268761"/>
            <a:ext cx="7344816" cy="42492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D8DF56E2-1451-4E54-BC89-3EF2DFF09B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4" t="96599" r="334" b="-78"/>
          <a:stretch/>
        </p:blipFill>
        <p:spPr bwMode="auto">
          <a:xfrm>
            <a:off x="1991544" y="5736341"/>
            <a:ext cx="8208913" cy="29347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cteur droit avec flèche 3">
            <a:extLst>
              <a:ext uri="{FF2B5EF4-FFF2-40B4-BE49-F238E27FC236}">
                <a16:creationId xmlns:a16="http://schemas.microsoft.com/office/drawing/2014/main" id="{99ABA0F3-A8DF-766D-EB53-D498C4B2E7E1}"/>
              </a:ext>
            </a:extLst>
          </p:cNvPr>
          <p:cNvCxnSpPr>
            <a:cxnSpLocks/>
          </p:cNvCxnSpPr>
          <p:nvPr/>
        </p:nvCxnSpPr>
        <p:spPr>
          <a:xfrm>
            <a:off x="856527" y="3622876"/>
            <a:ext cx="128478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669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2"/>
          <a:srcRect/>
          <a:stretch>
            <a:fillRect/>
          </a:stretch>
        </p:blipFill>
        <p:spPr bwMode="auto">
          <a:xfrm>
            <a:off x="1597025" y="227013"/>
            <a:ext cx="9021763" cy="6402387"/>
          </a:xfrm>
          <a:prstGeom prst="rect">
            <a:avLst/>
          </a:prstGeom>
          <a:noFill/>
          <a:ln w="9525">
            <a:noFill/>
            <a:miter lim="800000"/>
            <a:headEnd/>
            <a:tailEnd/>
          </a:ln>
          <a:effectLst/>
        </p:spPr>
      </p:pic>
      <p:sp>
        <p:nvSpPr>
          <p:cNvPr id="5" name="Parchemin horizontal 4"/>
          <p:cNvSpPr/>
          <p:nvPr/>
        </p:nvSpPr>
        <p:spPr>
          <a:xfrm rot="-1380000">
            <a:off x="183745" y="1874305"/>
            <a:ext cx="1369755" cy="1219200"/>
          </a:xfrm>
          <a:prstGeom prst="horizontalScroll">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rot="-1200000">
            <a:off x="521118" y="2085928"/>
            <a:ext cx="856901" cy="646331"/>
          </a:xfrm>
          <a:prstGeom prst="rect">
            <a:avLst/>
          </a:prstGeom>
        </p:spPr>
        <p:txBody>
          <a:bodyPr wrap="none">
            <a:spAutoFit/>
          </a:bodyPr>
          <a:lstStyle/>
          <a:p>
            <a:r>
              <a:rPr lang="fr-FR" dirty="0">
                <a:solidFill>
                  <a:schemeClr val="accent1">
                    <a:lumMod val="60000"/>
                    <a:lumOff val="40000"/>
                  </a:schemeClr>
                </a:solidFill>
              </a:rPr>
              <a:t>Flyer </a:t>
            </a:r>
          </a:p>
          <a:p>
            <a:r>
              <a:rPr lang="fr-FR" dirty="0">
                <a:solidFill>
                  <a:schemeClr val="accent1">
                    <a:lumMod val="60000"/>
                    <a:lumOff val="40000"/>
                  </a:schemeClr>
                </a:solidFill>
              </a:rPr>
              <a:t>patient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b="1" dirty="0">
                <a:solidFill>
                  <a:schemeClr val="accent1"/>
                </a:solidFill>
              </a:rPr>
              <a:t>OLYMPIAD phase 3</a:t>
            </a:r>
          </a:p>
        </p:txBody>
      </p:sp>
      <p:sp>
        <p:nvSpPr>
          <p:cNvPr id="3" name="Espace réservé du contenu 2"/>
          <p:cNvSpPr>
            <a:spLocks noGrp="1"/>
          </p:cNvSpPr>
          <p:nvPr>
            <p:ph idx="1"/>
          </p:nvPr>
        </p:nvSpPr>
        <p:spPr>
          <a:xfrm>
            <a:off x="1825989" y="2050891"/>
            <a:ext cx="3747911" cy="3610357"/>
          </a:xfrm>
        </p:spPr>
        <p:txBody>
          <a:bodyPr>
            <a:normAutofit/>
          </a:bodyPr>
          <a:lstStyle/>
          <a:p>
            <a:r>
              <a:rPr lang="fr-FR" sz="2000" dirty="0">
                <a:solidFill>
                  <a:srgbClr val="000000"/>
                </a:solidFill>
              </a:rPr>
              <a:t>Cancer métastatique</a:t>
            </a:r>
          </a:p>
          <a:p>
            <a:r>
              <a:rPr lang="fr-FR" sz="2000" dirty="0">
                <a:solidFill>
                  <a:srgbClr val="000000"/>
                </a:solidFill>
              </a:rPr>
              <a:t>Mut </a:t>
            </a:r>
            <a:r>
              <a:rPr lang="fr-FR" sz="2000" dirty="0" err="1">
                <a:solidFill>
                  <a:srgbClr val="000000"/>
                </a:solidFill>
              </a:rPr>
              <a:t>germ</a:t>
            </a:r>
            <a:r>
              <a:rPr lang="fr-FR" sz="2000" dirty="0">
                <a:solidFill>
                  <a:srgbClr val="000000"/>
                </a:solidFill>
              </a:rPr>
              <a:t> BRCA1/2</a:t>
            </a:r>
          </a:p>
          <a:p>
            <a:r>
              <a:rPr lang="fr-FR" sz="2000" dirty="0">
                <a:solidFill>
                  <a:srgbClr val="000000"/>
                </a:solidFill>
              </a:rPr>
              <a:t>HER2 </a:t>
            </a:r>
            <a:r>
              <a:rPr lang="fr-FR" sz="2000" dirty="0" err="1">
                <a:solidFill>
                  <a:srgbClr val="000000"/>
                </a:solidFill>
              </a:rPr>
              <a:t>neg</a:t>
            </a:r>
            <a:r>
              <a:rPr lang="fr-FR" sz="2000" dirty="0">
                <a:solidFill>
                  <a:srgbClr val="000000"/>
                </a:solidFill>
              </a:rPr>
              <a:t> (TN ou non)</a:t>
            </a:r>
          </a:p>
          <a:p>
            <a:r>
              <a:rPr lang="fr-FR" sz="2000" dirty="0" err="1">
                <a:solidFill>
                  <a:srgbClr val="000000"/>
                </a:solidFill>
              </a:rPr>
              <a:t>hormonoR</a:t>
            </a:r>
            <a:r>
              <a:rPr lang="fr-FR" sz="2000" dirty="0">
                <a:solidFill>
                  <a:srgbClr val="000000"/>
                </a:solidFill>
              </a:rPr>
              <a:t> si RH+</a:t>
            </a:r>
          </a:p>
          <a:p>
            <a:r>
              <a:rPr lang="fr-FR" sz="2000" dirty="0">
                <a:solidFill>
                  <a:srgbClr val="000000"/>
                </a:solidFill>
              </a:rPr>
              <a:t>Max 2 L de chimio en </a:t>
            </a:r>
            <a:r>
              <a:rPr lang="fr-FR" sz="2000" dirty="0" err="1">
                <a:solidFill>
                  <a:srgbClr val="000000"/>
                </a:solidFill>
              </a:rPr>
              <a:t>meta</a:t>
            </a:r>
            <a:endParaRPr lang="fr-FR" sz="2000" dirty="0">
              <a:solidFill>
                <a:srgbClr val="000000"/>
              </a:solidFill>
            </a:endParaRPr>
          </a:p>
          <a:p>
            <a:r>
              <a:rPr lang="fr-FR" sz="2000" dirty="0">
                <a:solidFill>
                  <a:srgbClr val="000000"/>
                </a:solidFill>
              </a:rPr>
              <a:t>Si platine</a:t>
            </a:r>
          </a:p>
          <a:p>
            <a:pPr lvl="1"/>
            <a:r>
              <a:rPr lang="fr-FR" sz="2000" dirty="0">
                <a:solidFill>
                  <a:srgbClr val="000000"/>
                </a:solidFill>
              </a:rPr>
              <a:t>Si </a:t>
            </a:r>
            <a:r>
              <a:rPr lang="fr-FR" sz="2000" dirty="0" err="1">
                <a:solidFill>
                  <a:srgbClr val="000000"/>
                </a:solidFill>
              </a:rPr>
              <a:t>meta</a:t>
            </a:r>
            <a:r>
              <a:rPr lang="fr-FR" sz="2000" dirty="0">
                <a:solidFill>
                  <a:srgbClr val="000000"/>
                </a:solidFill>
              </a:rPr>
              <a:t> Pas de progression sous Platine</a:t>
            </a:r>
          </a:p>
          <a:p>
            <a:pPr lvl="1"/>
            <a:r>
              <a:rPr lang="fr-FR" sz="2000" dirty="0">
                <a:solidFill>
                  <a:srgbClr val="000000"/>
                </a:solidFill>
              </a:rPr>
              <a:t>Si </a:t>
            </a:r>
            <a:r>
              <a:rPr lang="fr-FR" sz="2000" dirty="0" err="1">
                <a:solidFill>
                  <a:srgbClr val="000000"/>
                </a:solidFill>
              </a:rPr>
              <a:t>adj</a:t>
            </a:r>
            <a:r>
              <a:rPr lang="fr-FR" sz="2000" dirty="0">
                <a:solidFill>
                  <a:srgbClr val="000000"/>
                </a:solidFill>
              </a:rPr>
              <a:t> ou </a:t>
            </a:r>
            <a:r>
              <a:rPr lang="fr-FR" sz="2000" dirty="0" err="1">
                <a:solidFill>
                  <a:srgbClr val="000000"/>
                </a:solidFill>
              </a:rPr>
              <a:t>neoadj</a:t>
            </a:r>
            <a:r>
              <a:rPr lang="fr-FR" sz="2000" dirty="0">
                <a:solidFill>
                  <a:srgbClr val="000000"/>
                </a:solidFill>
              </a:rPr>
              <a:t> </a:t>
            </a:r>
            <a:r>
              <a:rPr lang="fr-FR" sz="2000" dirty="0"/>
              <a:t>&gt;= 12m</a:t>
            </a:r>
            <a:r>
              <a:rPr lang="fr-FR" sz="2000" dirty="0">
                <a:solidFill>
                  <a:srgbClr val="000000"/>
                </a:solidFill>
              </a:rPr>
              <a:t>. après </a:t>
            </a:r>
            <a:r>
              <a:rPr lang="fr-FR" sz="2000" dirty="0" err="1">
                <a:solidFill>
                  <a:srgbClr val="000000"/>
                </a:solidFill>
              </a:rPr>
              <a:t>ttt</a:t>
            </a:r>
            <a:r>
              <a:rPr lang="fr-FR" sz="2000" dirty="0">
                <a:solidFill>
                  <a:srgbClr val="000000"/>
                </a:solidFill>
              </a:rPr>
              <a:t> </a:t>
            </a:r>
          </a:p>
        </p:txBody>
      </p:sp>
      <p:grpSp>
        <p:nvGrpSpPr>
          <p:cNvPr id="5" name="Grouper 4"/>
          <p:cNvGrpSpPr/>
          <p:nvPr/>
        </p:nvGrpSpPr>
        <p:grpSpPr>
          <a:xfrm>
            <a:off x="5726302" y="2328340"/>
            <a:ext cx="5452533" cy="2634243"/>
            <a:chOff x="4202290" y="1471083"/>
            <a:chExt cx="5452533" cy="2634243"/>
          </a:xfrm>
        </p:grpSpPr>
        <p:sp>
          <p:nvSpPr>
            <p:cNvPr id="4" name="ZoneTexte 3"/>
            <p:cNvSpPr txBox="1"/>
            <p:nvPr/>
          </p:nvSpPr>
          <p:spPr>
            <a:xfrm>
              <a:off x="4614334" y="1957917"/>
              <a:ext cx="352776" cy="1323439"/>
            </a:xfrm>
            <a:prstGeom prst="rect">
              <a:avLst/>
            </a:prstGeom>
            <a:noFill/>
            <a:ln>
              <a:solidFill>
                <a:srgbClr val="830051"/>
              </a:solidFill>
            </a:ln>
          </p:spPr>
          <p:txBody>
            <a:bodyPr wrap="square" rtlCol="0">
              <a:spAutoFit/>
            </a:bodyPr>
            <a:lstStyle/>
            <a:p>
              <a:r>
                <a:rPr lang="fr-FR" sz="2000" dirty="0">
                  <a:solidFill>
                    <a:srgbClr val="000000"/>
                  </a:solidFill>
                </a:rPr>
                <a:t>RAND</a:t>
              </a:r>
            </a:p>
          </p:txBody>
        </p:sp>
        <p:cxnSp>
          <p:nvCxnSpPr>
            <p:cNvPr id="6" name="Connecteur droit avec flèche 5"/>
            <p:cNvCxnSpPr>
              <a:stCxn id="4" idx="3"/>
            </p:cNvCxnSpPr>
            <p:nvPr/>
          </p:nvCxnSpPr>
          <p:spPr>
            <a:xfrm flipV="1">
              <a:off x="4967110" y="1788589"/>
              <a:ext cx="860778" cy="8310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6081890" y="1471083"/>
              <a:ext cx="1961445" cy="523220"/>
            </a:xfrm>
            <a:prstGeom prst="rect">
              <a:avLst/>
            </a:prstGeom>
            <a:noFill/>
          </p:spPr>
          <p:txBody>
            <a:bodyPr wrap="square" rtlCol="0">
              <a:spAutoFit/>
            </a:bodyPr>
            <a:lstStyle/>
            <a:p>
              <a:r>
                <a:rPr lang="fr-FR" sz="2800" b="1" dirty="0" err="1">
                  <a:solidFill>
                    <a:srgbClr val="FF0000"/>
                  </a:solidFill>
                </a:rPr>
                <a:t>Olaparib</a:t>
              </a:r>
              <a:endParaRPr lang="fr-FR" sz="2800" b="1" dirty="0">
                <a:solidFill>
                  <a:srgbClr val="FF0000"/>
                </a:solidFill>
              </a:endParaRPr>
            </a:p>
          </p:txBody>
        </p:sp>
        <p:sp>
          <p:nvSpPr>
            <p:cNvPr id="8" name="ZoneTexte 7"/>
            <p:cNvSpPr txBox="1"/>
            <p:nvPr/>
          </p:nvSpPr>
          <p:spPr>
            <a:xfrm>
              <a:off x="6081890" y="3296355"/>
              <a:ext cx="3572933" cy="523220"/>
            </a:xfrm>
            <a:prstGeom prst="rect">
              <a:avLst/>
            </a:prstGeom>
            <a:noFill/>
          </p:spPr>
          <p:txBody>
            <a:bodyPr wrap="square" rtlCol="0">
              <a:spAutoFit/>
            </a:bodyPr>
            <a:lstStyle/>
            <a:p>
              <a:r>
                <a:rPr lang="fr-FR" sz="2800" dirty="0">
                  <a:solidFill>
                    <a:srgbClr val="000000"/>
                  </a:solidFill>
                  <a:latin typeface="Arial"/>
                  <a:cs typeface="Arial"/>
                </a:rPr>
                <a:t>Choix du médecin</a:t>
              </a:r>
            </a:p>
          </p:txBody>
        </p:sp>
        <p:cxnSp>
          <p:nvCxnSpPr>
            <p:cNvPr id="9" name="Connecteur droit avec flèche 8"/>
            <p:cNvCxnSpPr/>
            <p:nvPr/>
          </p:nvCxnSpPr>
          <p:spPr>
            <a:xfrm>
              <a:off x="4964288" y="2832786"/>
              <a:ext cx="962378" cy="5997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a:off x="4202290" y="3582106"/>
              <a:ext cx="1301044" cy="523220"/>
            </a:xfrm>
            <a:prstGeom prst="rect">
              <a:avLst/>
            </a:prstGeom>
            <a:noFill/>
          </p:spPr>
          <p:txBody>
            <a:bodyPr wrap="square" rtlCol="0">
              <a:spAutoFit/>
            </a:bodyPr>
            <a:lstStyle/>
            <a:p>
              <a:pPr algn="ctr"/>
              <a:r>
                <a:rPr lang="fr-FR" sz="2800" dirty="0">
                  <a:solidFill>
                    <a:srgbClr val="000000"/>
                  </a:solidFill>
                  <a:latin typeface="Arial"/>
                  <a:cs typeface="Arial"/>
                </a:rPr>
                <a:t>2:1</a:t>
              </a:r>
            </a:p>
          </p:txBody>
        </p:sp>
      </p:grpSp>
      <p:sp>
        <p:nvSpPr>
          <p:cNvPr id="12" name="ZoneTexte 11"/>
          <p:cNvSpPr txBox="1"/>
          <p:nvPr/>
        </p:nvSpPr>
        <p:spPr>
          <a:xfrm>
            <a:off x="6843902" y="5508419"/>
            <a:ext cx="3612443" cy="338554"/>
          </a:xfrm>
          <a:prstGeom prst="rect">
            <a:avLst/>
          </a:prstGeom>
          <a:noFill/>
        </p:spPr>
        <p:txBody>
          <a:bodyPr wrap="square" rtlCol="0">
            <a:spAutoFit/>
          </a:bodyPr>
          <a:lstStyle/>
          <a:p>
            <a:pPr algn="r"/>
            <a:r>
              <a:rPr lang="fr-FR" sz="1600" i="1" dirty="0" err="1">
                <a:solidFill>
                  <a:srgbClr val="000000"/>
                </a:solidFill>
                <a:latin typeface="Arial"/>
                <a:cs typeface="Arial"/>
              </a:rPr>
              <a:t>Robson</a:t>
            </a:r>
            <a:r>
              <a:rPr lang="fr-FR" sz="1600" i="1" dirty="0">
                <a:solidFill>
                  <a:srgbClr val="000000"/>
                </a:solidFill>
                <a:latin typeface="Arial"/>
                <a:cs typeface="Arial"/>
              </a:rPr>
              <a:t> et al NEJM 2017</a:t>
            </a:r>
          </a:p>
        </p:txBody>
      </p:sp>
      <p:sp>
        <p:nvSpPr>
          <p:cNvPr id="10" name="ZoneTexte 9">
            <a:extLst>
              <a:ext uri="{FF2B5EF4-FFF2-40B4-BE49-F238E27FC236}">
                <a16:creationId xmlns:a16="http://schemas.microsoft.com/office/drawing/2014/main" id="{28EB22A6-6D6B-4DD3-9140-1CD8DEE3A77A}"/>
              </a:ext>
            </a:extLst>
          </p:cNvPr>
          <p:cNvSpPr txBox="1"/>
          <p:nvPr/>
        </p:nvSpPr>
        <p:spPr>
          <a:xfrm>
            <a:off x="5483768" y="5902921"/>
            <a:ext cx="1661931" cy="461665"/>
          </a:xfrm>
          <a:prstGeom prst="rect">
            <a:avLst/>
          </a:prstGeom>
          <a:noFill/>
        </p:spPr>
        <p:txBody>
          <a:bodyPr wrap="square" rtlCol="0">
            <a:spAutoFit/>
          </a:bodyPr>
          <a:lstStyle/>
          <a:p>
            <a:r>
              <a:rPr lang="en-GB" sz="2400" b="1" dirty="0"/>
              <a:t>CJP : PFS</a:t>
            </a:r>
          </a:p>
        </p:txBody>
      </p:sp>
    </p:spTree>
    <p:extLst>
      <p:ext uri="{BB962C8B-B14F-4D97-AF65-F5344CB8AC3E}">
        <p14:creationId xmlns:p14="http://schemas.microsoft.com/office/powerpoint/2010/main" val="29188941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b="1" dirty="0">
                <a:solidFill>
                  <a:schemeClr val="accent1"/>
                </a:solidFill>
              </a:rPr>
              <a:t>EMBRACA phase 3</a:t>
            </a:r>
          </a:p>
        </p:txBody>
      </p:sp>
      <p:sp>
        <p:nvSpPr>
          <p:cNvPr id="3" name="Espace réservé du contenu 2"/>
          <p:cNvSpPr>
            <a:spLocks noGrp="1"/>
          </p:cNvSpPr>
          <p:nvPr>
            <p:ph idx="1"/>
          </p:nvPr>
        </p:nvSpPr>
        <p:spPr>
          <a:xfrm>
            <a:off x="1825978" y="2050891"/>
            <a:ext cx="3832578" cy="3394472"/>
          </a:xfrm>
        </p:spPr>
        <p:txBody>
          <a:bodyPr/>
          <a:lstStyle/>
          <a:p>
            <a:r>
              <a:rPr lang="fr-FR" sz="2000" dirty="0">
                <a:solidFill>
                  <a:srgbClr val="000000"/>
                </a:solidFill>
              </a:rPr>
              <a:t>Cancer métastatique</a:t>
            </a:r>
          </a:p>
          <a:p>
            <a:r>
              <a:rPr lang="fr-FR" sz="2000" dirty="0">
                <a:solidFill>
                  <a:srgbClr val="000000"/>
                </a:solidFill>
              </a:rPr>
              <a:t>Mut </a:t>
            </a:r>
            <a:r>
              <a:rPr lang="fr-FR" sz="2000" dirty="0" err="1">
                <a:solidFill>
                  <a:srgbClr val="000000"/>
                </a:solidFill>
              </a:rPr>
              <a:t>germ</a:t>
            </a:r>
            <a:r>
              <a:rPr lang="fr-FR" sz="2000" dirty="0">
                <a:solidFill>
                  <a:srgbClr val="000000"/>
                </a:solidFill>
              </a:rPr>
              <a:t> BRCA1/2</a:t>
            </a:r>
          </a:p>
          <a:p>
            <a:r>
              <a:rPr lang="fr-FR" sz="2000" dirty="0">
                <a:solidFill>
                  <a:srgbClr val="000000"/>
                </a:solidFill>
              </a:rPr>
              <a:t>HER2 </a:t>
            </a:r>
            <a:r>
              <a:rPr lang="fr-FR" sz="2000" dirty="0" err="1">
                <a:solidFill>
                  <a:srgbClr val="000000"/>
                </a:solidFill>
              </a:rPr>
              <a:t>neg</a:t>
            </a:r>
            <a:r>
              <a:rPr lang="fr-FR" sz="2000" dirty="0">
                <a:solidFill>
                  <a:srgbClr val="000000"/>
                </a:solidFill>
              </a:rPr>
              <a:t> (TN ou non)</a:t>
            </a:r>
          </a:p>
          <a:p>
            <a:r>
              <a:rPr lang="fr-FR" sz="2000" dirty="0" err="1">
                <a:solidFill>
                  <a:srgbClr val="000000"/>
                </a:solidFill>
              </a:rPr>
              <a:t>hormonoR</a:t>
            </a:r>
            <a:r>
              <a:rPr lang="fr-FR" sz="2000" dirty="0">
                <a:solidFill>
                  <a:srgbClr val="000000"/>
                </a:solidFill>
              </a:rPr>
              <a:t> si RH+</a:t>
            </a:r>
          </a:p>
          <a:p>
            <a:r>
              <a:rPr lang="fr-FR" sz="2000" b="1" dirty="0">
                <a:solidFill>
                  <a:srgbClr val="FF0000"/>
                </a:solidFill>
              </a:rPr>
              <a:t>Max </a:t>
            </a:r>
            <a:r>
              <a:rPr lang="fr-FR" sz="2000" b="1" u="sng" dirty="0">
                <a:solidFill>
                  <a:srgbClr val="FF0000"/>
                </a:solidFill>
              </a:rPr>
              <a:t>3 L</a:t>
            </a:r>
            <a:r>
              <a:rPr lang="fr-FR" sz="2000" dirty="0">
                <a:solidFill>
                  <a:srgbClr val="000000"/>
                </a:solidFill>
              </a:rPr>
              <a:t> de chimio en </a:t>
            </a:r>
            <a:r>
              <a:rPr lang="fr-FR" sz="2000" dirty="0" err="1">
                <a:solidFill>
                  <a:srgbClr val="000000"/>
                </a:solidFill>
              </a:rPr>
              <a:t>meta</a:t>
            </a:r>
            <a:endParaRPr lang="fr-FR" sz="2000" dirty="0">
              <a:solidFill>
                <a:srgbClr val="000000"/>
              </a:solidFill>
            </a:endParaRPr>
          </a:p>
          <a:p>
            <a:r>
              <a:rPr lang="fr-FR" sz="2000" dirty="0">
                <a:solidFill>
                  <a:srgbClr val="000000"/>
                </a:solidFill>
              </a:rPr>
              <a:t>Si platine</a:t>
            </a:r>
          </a:p>
          <a:p>
            <a:pPr lvl="1"/>
            <a:r>
              <a:rPr lang="fr-FR" sz="2000" dirty="0">
                <a:solidFill>
                  <a:srgbClr val="000000"/>
                </a:solidFill>
              </a:rPr>
              <a:t>Pas de progression sous Platine</a:t>
            </a:r>
          </a:p>
          <a:p>
            <a:pPr lvl="1"/>
            <a:r>
              <a:rPr lang="fr-FR" sz="2000" b="1" dirty="0">
                <a:solidFill>
                  <a:srgbClr val="FF0000"/>
                </a:solidFill>
              </a:rPr>
              <a:t>&gt;= </a:t>
            </a:r>
            <a:r>
              <a:rPr lang="fr-FR" sz="2000" b="1" u="sng" dirty="0">
                <a:solidFill>
                  <a:srgbClr val="FF0000"/>
                </a:solidFill>
              </a:rPr>
              <a:t>6m.</a:t>
            </a:r>
            <a:r>
              <a:rPr lang="fr-FR" sz="2000" b="1" dirty="0">
                <a:solidFill>
                  <a:srgbClr val="FF0000"/>
                </a:solidFill>
              </a:rPr>
              <a:t> </a:t>
            </a:r>
            <a:r>
              <a:rPr lang="fr-FR" sz="2000" dirty="0">
                <a:solidFill>
                  <a:srgbClr val="000000"/>
                </a:solidFill>
              </a:rPr>
              <a:t>après </a:t>
            </a:r>
            <a:r>
              <a:rPr lang="fr-FR" sz="2000" dirty="0" err="1">
                <a:solidFill>
                  <a:srgbClr val="000000"/>
                </a:solidFill>
              </a:rPr>
              <a:t>ttt</a:t>
            </a:r>
            <a:r>
              <a:rPr lang="fr-FR" sz="2000" dirty="0">
                <a:solidFill>
                  <a:srgbClr val="000000"/>
                </a:solidFill>
              </a:rPr>
              <a:t> (</a:t>
            </a:r>
            <a:r>
              <a:rPr lang="fr-FR" sz="2000" dirty="0" err="1">
                <a:solidFill>
                  <a:srgbClr val="000000"/>
                </a:solidFill>
              </a:rPr>
              <a:t>neo</a:t>
            </a:r>
            <a:r>
              <a:rPr lang="fr-FR" sz="2000" dirty="0">
                <a:solidFill>
                  <a:srgbClr val="000000"/>
                </a:solidFill>
              </a:rPr>
              <a:t>)</a:t>
            </a:r>
            <a:r>
              <a:rPr lang="fr-FR" sz="2000" dirty="0" err="1">
                <a:solidFill>
                  <a:srgbClr val="000000"/>
                </a:solidFill>
              </a:rPr>
              <a:t>adj</a:t>
            </a:r>
            <a:endParaRPr lang="fr-FR" sz="2000" dirty="0">
              <a:solidFill>
                <a:srgbClr val="000000"/>
              </a:solidFill>
            </a:endParaRPr>
          </a:p>
        </p:txBody>
      </p:sp>
      <p:sp>
        <p:nvSpPr>
          <p:cNvPr id="12" name="ZoneTexte 11"/>
          <p:cNvSpPr txBox="1"/>
          <p:nvPr/>
        </p:nvSpPr>
        <p:spPr>
          <a:xfrm>
            <a:off x="6646335" y="5353198"/>
            <a:ext cx="3668888" cy="338554"/>
          </a:xfrm>
          <a:prstGeom prst="rect">
            <a:avLst/>
          </a:prstGeom>
          <a:noFill/>
        </p:spPr>
        <p:txBody>
          <a:bodyPr wrap="square" rtlCol="0">
            <a:spAutoFit/>
          </a:bodyPr>
          <a:lstStyle/>
          <a:p>
            <a:pPr algn="r"/>
            <a:r>
              <a:rPr lang="fr-FR" sz="1600" i="1" dirty="0" err="1">
                <a:solidFill>
                  <a:srgbClr val="000000"/>
                </a:solidFill>
                <a:latin typeface="Arial"/>
                <a:cs typeface="Arial"/>
              </a:rPr>
              <a:t>Litton</a:t>
            </a:r>
            <a:r>
              <a:rPr lang="fr-FR" sz="1600" i="1" dirty="0">
                <a:solidFill>
                  <a:srgbClr val="000000"/>
                </a:solidFill>
                <a:latin typeface="Arial"/>
                <a:cs typeface="Arial"/>
              </a:rPr>
              <a:t> et al NEJM 2018</a:t>
            </a:r>
          </a:p>
        </p:txBody>
      </p:sp>
      <p:grpSp>
        <p:nvGrpSpPr>
          <p:cNvPr id="13" name="Grouper 12"/>
          <p:cNvGrpSpPr/>
          <p:nvPr/>
        </p:nvGrpSpPr>
        <p:grpSpPr>
          <a:xfrm>
            <a:off x="5684028" y="2314228"/>
            <a:ext cx="5452533" cy="2634243"/>
            <a:chOff x="4202290" y="1471083"/>
            <a:chExt cx="5452533" cy="2634243"/>
          </a:xfrm>
        </p:grpSpPr>
        <p:sp>
          <p:nvSpPr>
            <p:cNvPr id="14" name="ZoneTexte 13"/>
            <p:cNvSpPr txBox="1"/>
            <p:nvPr/>
          </p:nvSpPr>
          <p:spPr>
            <a:xfrm>
              <a:off x="4614334" y="1957917"/>
              <a:ext cx="352776" cy="1323439"/>
            </a:xfrm>
            <a:prstGeom prst="rect">
              <a:avLst/>
            </a:prstGeom>
            <a:noFill/>
            <a:ln>
              <a:solidFill>
                <a:srgbClr val="830051"/>
              </a:solidFill>
            </a:ln>
          </p:spPr>
          <p:txBody>
            <a:bodyPr wrap="square" rtlCol="0">
              <a:spAutoFit/>
            </a:bodyPr>
            <a:lstStyle/>
            <a:p>
              <a:r>
                <a:rPr lang="fr-FR" sz="2000" dirty="0">
                  <a:solidFill>
                    <a:srgbClr val="000000"/>
                  </a:solidFill>
                </a:rPr>
                <a:t>RAND</a:t>
              </a:r>
            </a:p>
          </p:txBody>
        </p:sp>
        <p:cxnSp>
          <p:nvCxnSpPr>
            <p:cNvPr id="15" name="Connecteur droit avec flèche 14"/>
            <p:cNvCxnSpPr>
              <a:stCxn id="14" idx="3"/>
            </p:cNvCxnSpPr>
            <p:nvPr/>
          </p:nvCxnSpPr>
          <p:spPr>
            <a:xfrm flipV="1">
              <a:off x="4967110" y="1788589"/>
              <a:ext cx="860778" cy="8310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ZoneTexte 15"/>
            <p:cNvSpPr txBox="1"/>
            <p:nvPr/>
          </p:nvSpPr>
          <p:spPr>
            <a:xfrm>
              <a:off x="6081890" y="1471083"/>
              <a:ext cx="2539999" cy="523220"/>
            </a:xfrm>
            <a:prstGeom prst="rect">
              <a:avLst/>
            </a:prstGeom>
            <a:noFill/>
          </p:spPr>
          <p:txBody>
            <a:bodyPr wrap="square" rtlCol="0">
              <a:spAutoFit/>
            </a:bodyPr>
            <a:lstStyle/>
            <a:p>
              <a:r>
                <a:rPr lang="fr-FR" sz="2800" b="1" dirty="0" err="1">
                  <a:solidFill>
                    <a:srgbClr val="FF0000"/>
                  </a:solidFill>
                </a:rPr>
                <a:t>Talazoparib</a:t>
              </a:r>
              <a:endParaRPr lang="fr-FR" sz="2800" b="1" dirty="0">
                <a:solidFill>
                  <a:srgbClr val="FF0000"/>
                </a:solidFill>
              </a:endParaRPr>
            </a:p>
          </p:txBody>
        </p:sp>
        <p:sp>
          <p:nvSpPr>
            <p:cNvPr id="17" name="ZoneTexte 16"/>
            <p:cNvSpPr txBox="1"/>
            <p:nvPr/>
          </p:nvSpPr>
          <p:spPr>
            <a:xfrm>
              <a:off x="6081890" y="3296355"/>
              <a:ext cx="3572933" cy="523220"/>
            </a:xfrm>
            <a:prstGeom prst="rect">
              <a:avLst/>
            </a:prstGeom>
            <a:noFill/>
          </p:spPr>
          <p:txBody>
            <a:bodyPr wrap="square" rtlCol="0">
              <a:spAutoFit/>
            </a:bodyPr>
            <a:lstStyle/>
            <a:p>
              <a:r>
                <a:rPr lang="fr-FR" sz="2800" dirty="0">
                  <a:solidFill>
                    <a:srgbClr val="000000"/>
                  </a:solidFill>
                  <a:latin typeface="Arial"/>
                  <a:cs typeface="Arial"/>
                </a:rPr>
                <a:t>Choix du médecin</a:t>
              </a:r>
            </a:p>
          </p:txBody>
        </p:sp>
        <p:cxnSp>
          <p:nvCxnSpPr>
            <p:cNvPr id="18" name="Connecteur droit avec flèche 17"/>
            <p:cNvCxnSpPr/>
            <p:nvPr/>
          </p:nvCxnSpPr>
          <p:spPr>
            <a:xfrm>
              <a:off x="4964288" y="2832786"/>
              <a:ext cx="962378" cy="5997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ZoneTexte 18"/>
            <p:cNvSpPr txBox="1"/>
            <p:nvPr/>
          </p:nvSpPr>
          <p:spPr>
            <a:xfrm>
              <a:off x="4202290" y="3582106"/>
              <a:ext cx="1301044" cy="523220"/>
            </a:xfrm>
            <a:prstGeom prst="rect">
              <a:avLst/>
            </a:prstGeom>
            <a:noFill/>
          </p:spPr>
          <p:txBody>
            <a:bodyPr wrap="square" rtlCol="0">
              <a:spAutoFit/>
            </a:bodyPr>
            <a:lstStyle/>
            <a:p>
              <a:pPr algn="ctr"/>
              <a:r>
                <a:rPr lang="fr-FR" sz="2800" dirty="0">
                  <a:solidFill>
                    <a:srgbClr val="000000"/>
                  </a:solidFill>
                  <a:latin typeface="Arial"/>
                  <a:cs typeface="Arial"/>
                </a:rPr>
                <a:t>2:1</a:t>
              </a:r>
            </a:p>
          </p:txBody>
        </p:sp>
      </p:grpSp>
      <p:sp>
        <p:nvSpPr>
          <p:cNvPr id="20" name="ZoneTexte 19">
            <a:extLst>
              <a:ext uri="{FF2B5EF4-FFF2-40B4-BE49-F238E27FC236}">
                <a16:creationId xmlns:a16="http://schemas.microsoft.com/office/drawing/2014/main" id="{9C50A9F2-6259-4BA5-99BE-DC75371AC8D1}"/>
              </a:ext>
            </a:extLst>
          </p:cNvPr>
          <p:cNvSpPr txBox="1"/>
          <p:nvPr/>
        </p:nvSpPr>
        <p:spPr>
          <a:xfrm>
            <a:off x="5483768" y="5902921"/>
            <a:ext cx="1661931" cy="461665"/>
          </a:xfrm>
          <a:prstGeom prst="rect">
            <a:avLst/>
          </a:prstGeom>
          <a:noFill/>
        </p:spPr>
        <p:txBody>
          <a:bodyPr wrap="square" rtlCol="0">
            <a:spAutoFit/>
          </a:bodyPr>
          <a:lstStyle/>
          <a:p>
            <a:r>
              <a:rPr lang="en-GB" sz="2400" b="1" dirty="0"/>
              <a:t>CJP : PFS</a:t>
            </a:r>
          </a:p>
        </p:txBody>
      </p:sp>
    </p:spTree>
    <p:extLst>
      <p:ext uri="{BB962C8B-B14F-4D97-AF65-F5344CB8AC3E}">
        <p14:creationId xmlns:p14="http://schemas.microsoft.com/office/powerpoint/2010/main" val="12726952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517881-3238-4D1B-B67C-94212EE5F8A1}"/>
              </a:ext>
            </a:extLst>
          </p:cNvPr>
          <p:cNvSpPr>
            <a:spLocks noGrp="1"/>
          </p:cNvSpPr>
          <p:nvPr>
            <p:ph type="title"/>
          </p:nvPr>
        </p:nvSpPr>
        <p:spPr>
          <a:xfrm>
            <a:off x="1981200" y="274638"/>
            <a:ext cx="8229600" cy="706090"/>
          </a:xfrm>
        </p:spPr>
        <p:txBody>
          <a:bodyPr>
            <a:normAutofit/>
          </a:bodyPr>
          <a:lstStyle/>
          <a:p>
            <a:r>
              <a:rPr lang="en-GB" sz="3600" b="1" dirty="0">
                <a:solidFill>
                  <a:schemeClr val="accent1"/>
                </a:solidFill>
              </a:rPr>
              <a:t>Olympiad et </a:t>
            </a:r>
            <a:r>
              <a:rPr lang="en-GB" sz="3600" b="1" dirty="0" err="1">
                <a:solidFill>
                  <a:schemeClr val="accent1"/>
                </a:solidFill>
              </a:rPr>
              <a:t>Embraca</a:t>
            </a:r>
            <a:r>
              <a:rPr lang="en-GB" sz="3600" b="1" dirty="0">
                <a:solidFill>
                  <a:schemeClr val="accent1"/>
                </a:solidFill>
              </a:rPr>
              <a:t> : </a:t>
            </a:r>
            <a:r>
              <a:rPr lang="en-GB" sz="3600" b="1" dirty="0" err="1">
                <a:solidFill>
                  <a:schemeClr val="accent1"/>
                </a:solidFill>
              </a:rPr>
              <a:t>résultats</a:t>
            </a:r>
            <a:endParaRPr lang="en-GB" sz="3600" b="1" dirty="0">
              <a:solidFill>
                <a:schemeClr val="accent1"/>
              </a:solidFill>
            </a:endParaRPr>
          </a:p>
        </p:txBody>
      </p:sp>
      <p:pic>
        <p:nvPicPr>
          <p:cNvPr id="4" name="Image 3">
            <a:extLst>
              <a:ext uri="{FF2B5EF4-FFF2-40B4-BE49-F238E27FC236}">
                <a16:creationId xmlns:a16="http://schemas.microsoft.com/office/drawing/2014/main" id="{C9EDEC2A-C88B-423B-8C8F-AC9C6EB10D8B}"/>
              </a:ext>
            </a:extLst>
          </p:cNvPr>
          <p:cNvPicPr>
            <a:picLocks noChangeAspect="1"/>
          </p:cNvPicPr>
          <p:nvPr/>
        </p:nvPicPr>
        <p:blipFill rotWithShape="1">
          <a:blip r:embed="rId3"/>
          <a:srcRect l="17635" t="28895" r="20204" b="17401"/>
          <a:stretch/>
        </p:blipFill>
        <p:spPr>
          <a:xfrm>
            <a:off x="1873146" y="1196752"/>
            <a:ext cx="8445708" cy="4104456"/>
          </a:xfrm>
          <a:prstGeom prst="rect">
            <a:avLst/>
          </a:prstGeom>
        </p:spPr>
      </p:pic>
      <p:pic>
        <p:nvPicPr>
          <p:cNvPr id="5" name="Image 4">
            <a:extLst>
              <a:ext uri="{FF2B5EF4-FFF2-40B4-BE49-F238E27FC236}">
                <a16:creationId xmlns:a16="http://schemas.microsoft.com/office/drawing/2014/main" id="{F0E5FD8E-9AA7-4309-9005-4CAEC2489780}"/>
              </a:ext>
            </a:extLst>
          </p:cNvPr>
          <p:cNvPicPr>
            <a:picLocks noChangeAspect="1"/>
          </p:cNvPicPr>
          <p:nvPr/>
        </p:nvPicPr>
        <p:blipFill rotWithShape="1">
          <a:blip r:embed="rId3"/>
          <a:srcRect l="27556" t="82599" r="51969" b="14601"/>
          <a:stretch/>
        </p:blipFill>
        <p:spPr>
          <a:xfrm>
            <a:off x="8184232" y="6497579"/>
            <a:ext cx="2230358" cy="171566"/>
          </a:xfrm>
          <a:prstGeom prst="rect">
            <a:avLst/>
          </a:prstGeom>
        </p:spPr>
      </p:pic>
      <p:pic>
        <p:nvPicPr>
          <p:cNvPr id="6" name="Image 5">
            <a:extLst>
              <a:ext uri="{FF2B5EF4-FFF2-40B4-BE49-F238E27FC236}">
                <a16:creationId xmlns:a16="http://schemas.microsoft.com/office/drawing/2014/main" id="{3A29A2A0-5F73-4347-8A83-5B4E9B39DDF1}"/>
              </a:ext>
            </a:extLst>
          </p:cNvPr>
          <p:cNvPicPr>
            <a:picLocks noChangeAspect="1"/>
          </p:cNvPicPr>
          <p:nvPr/>
        </p:nvPicPr>
        <p:blipFill rotWithShape="1">
          <a:blip r:embed="rId4"/>
          <a:srcRect l="26775" t="37345" r="24401" b="26255"/>
          <a:stretch/>
        </p:blipFill>
        <p:spPr>
          <a:xfrm>
            <a:off x="2207568" y="5301208"/>
            <a:ext cx="3312368" cy="1389058"/>
          </a:xfrm>
          <a:prstGeom prst="rect">
            <a:avLst/>
          </a:prstGeom>
        </p:spPr>
      </p:pic>
      <p:sp>
        <p:nvSpPr>
          <p:cNvPr id="7" name="ZoneTexte 6">
            <a:extLst>
              <a:ext uri="{FF2B5EF4-FFF2-40B4-BE49-F238E27FC236}">
                <a16:creationId xmlns:a16="http://schemas.microsoft.com/office/drawing/2014/main" id="{1CA28329-9A6A-47D9-8C99-9260C1260D22}"/>
              </a:ext>
            </a:extLst>
          </p:cNvPr>
          <p:cNvSpPr txBox="1"/>
          <p:nvPr/>
        </p:nvSpPr>
        <p:spPr>
          <a:xfrm>
            <a:off x="5951984" y="5501320"/>
            <a:ext cx="4176464" cy="923330"/>
          </a:xfrm>
          <a:prstGeom prst="rect">
            <a:avLst/>
          </a:prstGeom>
          <a:noFill/>
        </p:spPr>
        <p:txBody>
          <a:bodyPr wrap="square" rtlCol="0">
            <a:spAutoFit/>
          </a:bodyPr>
          <a:lstStyle/>
          <a:p>
            <a:r>
              <a:rPr lang="en-GB" dirty="0">
                <a:sym typeface="Wingdings" panose="05000000000000000000" pitchFamily="2" charset="2"/>
              </a:rPr>
              <a:t> </a:t>
            </a:r>
            <a:r>
              <a:rPr lang="en-GB" dirty="0" err="1">
                <a:sym typeface="Wingdings" panose="05000000000000000000" pitchFamily="2" charset="2"/>
              </a:rPr>
              <a:t>Amélioration</a:t>
            </a:r>
            <a:r>
              <a:rPr lang="en-GB" dirty="0">
                <a:sym typeface="Wingdings" panose="05000000000000000000" pitchFamily="2" charset="2"/>
              </a:rPr>
              <a:t> PFS, </a:t>
            </a:r>
            <a:r>
              <a:rPr lang="en-GB" dirty="0" err="1">
                <a:sym typeface="Wingdings" panose="05000000000000000000" pitchFamily="2" charset="2"/>
              </a:rPr>
              <a:t>taux</a:t>
            </a:r>
            <a:r>
              <a:rPr lang="en-GB" dirty="0">
                <a:sym typeface="Wingdings" panose="05000000000000000000" pitchFamily="2" charset="2"/>
              </a:rPr>
              <a:t> de </a:t>
            </a:r>
            <a:r>
              <a:rPr lang="en-GB" dirty="0" err="1">
                <a:sym typeface="Wingdings" panose="05000000000000000000" pitchFamily="2" charset="2"/>
              </a:rPr>
              <a:t>réponse</a:t>
            </a:r>
            <a:r>
              <a:rPr lang="en-GB" dirty="0">
                <a:sym typeface="Wingdings" panose="05000000000000000000" pitchFamily="2" charset="2"/>
              </a:rPr>
              <a:t>, </a:t>
            </a:r>
            <a:r>
              <a:rPr lang="en-GB" dirty="0" err="1">
                <a:sym typeface="Wingdings" panose="05000000000000000000" pitchFamily="2" charset="2"/>
              </a:rPr>
              <a:t>qualité</a:t>
            </a:r>
            <a:r>
              <a:rPr lang="en-GB" dirty="0">
                <a:sym typeface="Wingdings" panose="05000000000000000000" pitchFamily="2" charset="2"/>
              </a:rPr>
              <a:t> de vie, </a:t>
            </a:r>
            <a:r>
              <a:rPr lang="en-GB" dirty="0" err="1">
                <a:sym typeface="Wingdings" panose="05000000000000000000" pitchFamily="2" charset="2"/>
              </a:rPr>
              <a:t>moins</a:t>
            </a:r>
            <a:r>
              <a:rPr lang="en-GB" dirty="0">
                <a:sym typeface="Wingdings" panose="05000000000000000000" pitchFamily="2" charset="2"/>
              </a:rPr>
              <a:t> </a:t>
            </a:r>
            <a:r>
              <a:rPr lang="en-GB" dirty="0" err="1">
                <a:sym typeface="Wingdings" panose="05000000000000000000" pitchFamily="2" charset="2"/>
              </a:rPr>
              <a:t>toxique</a:t>
            </a:r>
            <a:r>
              <a:rPr lang="en-GB" dirty="0">
                <a:sym typeface="Wingdings" panose="05000000000000000000" pitchFamily="2" charset="2"/>
              </a:rPr>
              <a:t> que la </a:t>
            </a:r>
            <a:r>
              <a:rPr lang="en-GB" dirty="0" err="1">
                <a:sym typeface="Wingdings" panose="05000000000000000000" pitchFamily="2" charset="2"/>
              </a:rPr>
              <a:t>chimiothérapie</a:t>
            </a:r>
            <a:r>
              <a:rPr lang="en-GB" dirty="0">
                <a:sym typeface="Wingdings" panose="05000000000000000000" pitchFamily="2" charset="2"/>
              </a:rPr>
              <a:t>.</a:t>
            </a:r>
            <a:endParaRPr lang="en-GB" dirty="0"/>
          </a:p>
        </p:txBody>
      </p:sp>
    </p:spTree>
    <p:extLst>
      <p:ext uri="{BB962C8B-B14F-4D97-AF65-F5344CB8AC3E}">
        <p14:creationId xmlns:p14="http://schemas.microsoft.com/office/powerpoint/2010/main" val="358670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821876" y="2564857"/>
            <a:ext cx="8552266" cy="1102519"/>
          </a:xfrm>
        </p:spPr>
        <p:txBody>
          <a:bodyPr>
            <a:normAutofit fontScale="90000"/>
          </a:bodyPr>
          <a:lstStyle/>
          <a:p>
            <a:r>
              <a:rPr lang="fr-FR" sz="3200" b="1" dirty="0"/>
              <a:t>Mutation de BRCA et (statut HRD)</a:t>
            </a:r>
            <a:br>
              <a:rPr lang="fr-FR" sz="3200" b="1" dirty="0"/>
            </a:br>
            <a:br>
              <a:rPr lang="fr-FR" sz="3200" b="1" dirty="0"/>
            </a:br>
            <a:r>
              <a:rPr lang="fr-FR" sz="3200" b="1" dirty="0"/>
              <a:t>Inhibiteur de PARP - cancers de l’ovaire &gt;= stade 3</a:t>
            </a:r>
            <a:endParaRPr lang="fr-FR" sz="4000" b="1" dirty="0"/>
          </a:p>
        </p:txBody>
      </p:sp>
      <p:sp>
        <p:nvSpPr>
          <p:cNvPr id="3" name="Sous-titre 2"/>
          <p:cNvSpPr>
            <a:spLocks noGrp="1"/>
          </p:cNvSpPr>
          <p:nvPr>
            <p:ph type="subTitle" idx="1"/>
          </p:nvPr>
        </p:nvSpPr>
        <p:spPr/>
        <p:txBody>
          <a:bodyPr/>
          <a:lstStyle/>
          <a:p>
            <a:endParaRPr lang="fr-FR"/>
          </a:p>
        </p:txBody>
      </p:sp>
    </p:spTree>
    <p:extLst>
      <p:ext uri="{BB962C8B-B14F-4D97-AF65-F5344CB8AC3E}">
        <p14:creationId xmlns:p14="http://schemas.microsoft.com/office/powerpoint/2010/main" val="12013629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1</a:t>
            </a:r>
            <a:r>
              <a:rPr lang="fr-FR" baseline="30000" dirty="0"/>
              <a:t>ère</a:t>
            </a:r>
            <a:r>
              <a:rPr lang="fr-FR" dirty="0"/>
              <a:t> ligne</a:t>
            </a: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rotWithShape="1">
          <a:blip r:embed="rId2"/>
          <a:srcRect l="8021" t="12407" r="9062" b="5185"/>
          <a:stretch/>
        </p:blipFill>
        <p:spPr>
          <a:xfrm>
            <a:off x="1371600" y="1360140"/>
            <a:ext cx="9448800" cy="5282307"/>
          </a:xfrm>
          <a:prstGeom prst="rect">
            <a:avLst/>
          </a:prstGeom>
        </p:spPr>
      </p:pic>
    </p:spTree>
    <p:extLst>
      <p:ext uri="{BB962C8B-B14F-4D97-AF65-F5344CB8AC3E}">
        <p14:creationId xmlns:p14="http://schemas.microsoft.com/office/powerpoint/2010/main" val="42254025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Olaparib</a:t>
            </a:r>
            <a:r>
              <a:rPr lang="fr-FR" dirty="0"/>
              <a:t> en 1</a:t>
            </a:r>
            <a:r>
              <a:rPr lang="fr-FR" baseline="30000" dirty="0"/>
              <a:t>ère</a:t>
            </a:r>
            <a:r>
              <a:rPr lang="fr-FR" dirty="0"/>
              <a:t> ligne</a:t>
            </a:r>
          </a:p>
        </p:txBody>
      </p:sp>
      <p:sp>
        <p:nvSpPr>
          <p:cNvPr id="3" name="Espace réservé du contenu 2"/>
          <p:cNvSpPr>
            <a:spLocks noGrp="1"/>
          </p:cNvSpPr>
          <p:nvPr>
            <p:ph idx="1"/>
          </p:nvPr>
        </p:nvSpPr>
        <p:spPr/>
        <p:txBody>
          <a:bodyPr/>
          <a:lstStyle/>
          <a:p>
            <a:endParaRPr lang="fr-FR"/>
          </a:p>
        </p:txBody>
      </p:sp>
      <p:pic>
        <p:nvPicPr>
          <p:cNvPr id="5" name="Image 4"/>
          <p:cNvPicPr>
            <a:picLocks noChangeAspect="1"/>
          </p:cNvPicPr>
          <p:nvPr/>
        </p:nvPicPr>
        <p:blipFill rotWithShape="1">
          <a:blip r:embed="rId2"/>
          <a:srcRect l="22396" t="23889" r="21979" b="24999"/>
          <a:stretch/>
        </p:blipFill>
        <p:spPr>
          <a:xfrm>
            <a:off x="0" y="2291557"/>
            <a:ext cx="6413223" cy="3314700"/>
          </a:xfrm>
          <a:prstGeom prst="rect">
            <a:avLst/>
          </a:prstGeom>
        </p:spPr>
      </p:pic>
      <p:pic>
        <p:nvPicPr>
          <p:cNvPr id="6" name="Image 5"/>
          <p:cNvPicPr>
            <a:picLocks noChangeAspect="1"/>
          </p:cNvPicPr>
          <p:nvPr/>
        </p:nvPicPr>
        <p:blipFill rotWithShape="1">
          <a:blip r:embed="rId3"/>
          <a:srcRect l="25417" t="28333" r="25312" b="19074"/>
          <a:stretch/>
        </p:blipFill>
        <p:spPr>
          <a:xfrm>
            <a:off x="6413223" y="2195478"/>
            <a:ext cx="5680628" cy="3410779"/>
          </a:xfrm>
          <a:prstGeom prst="rect">
            <a:avLst/>
          </a:prstGeom>
        </p:spPr>
      </p:pic>
      <p:sp>
        <p:nvSpPr>
          <p:cNvPr id="7" name="Rectangle 6"/>
          <p:cNvSpPr/>
          <p:nvPr/>
        </p:nvSpPr>
        <p:spPr>
          <a:xfrm>
            <a:off x="10113757" y="6277650"/>
            <a:ext cx="1980094" cy="369332"/>
          </a:xfrm>
          <a:prstGeom prst="rect">
            <a:avLst/>
          </a:prstGeom>
        </p:spPr>
        <p:txBody>
          <a:bodyPr wrap="none">
            <a:spAutoFit/>
          </a:bodyPr>
          <a:lstStyle/>
          <a:p>
            <a:r>
              <a:rPr lang="fr-FR" dirty="0"/>
              <a:t>Lancet </a:t>
            </a:r>
            <a:r>
              <a:rPr lang="fr-FR" dirty="0" err="1"/>
              <a:t>Oncol</a:t>
            </a:r>
            <a:r>
              <a:rPr lang="fr-FR" dirty="0"/>
              <a:t>. 2021</a:t>
            </a:r>
          </a:p>
        </p:txBody>
      </p:sp>
    </p:spTree>
    <p:extLst>
      <p:ext uri="{BB962C8B-B14F-4D97-AF65-F5344CB8AC3E}">
        <p14:creationId xmlns:p14="http://schemas.microsoft.com/office/powerpoint/2010/main" val="33294249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2</a:t>
            </a:r>
            <a:r>
              <a:rPr lang="fr-FR" baseline="30000" dirty="0"/>
              <a:t>ème</a:t>
            </a:r>
            <a:r>
              <a:rPr lang="fr-FR" dirty="0"/>
              <a:t> ligne</a:t>
            </a: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rotWithShape="1">
          <a:blip r:embed="rId2"/>
          <a:srcRect l="1771" t="34815" r="54271" b="22222"/>
          <a:stretch/>
        </p:blipFill>
        <p:spPr>
          <a:xfrm>
            <a:off x="245023" y="2248694"/>
            <a:ext cx="5821417" cy="3200400"/>
          </a:xfrm>
          <a:prstGeom prst="rect">
            <a:avLst/>
          </a:prstGeom>
        </p:spPr>
      </p:pic>
      <p:pic>
        <p:nvPicPr>
          <p:cNvPr id="5" name="Image 4"/>
          <p:cNvPicPr>
            <a:picLocks noChangeAspect="1"/>
          </p:cNvPicPr>
          <p:nvPr/>
        </p:nvPicPr>
        <p:blipFill rotWithShape="1">
          <a:blip r:embed="rId3"/>
          <a:srcRect l="1354" t="42222" r="54896" b="14445"/>
          <a:stretch/>
        </p:blipFill>
        <p:spPr>
          <a:xfrm>
            <a:off x="6066440" y="2220310"/>
            <a:ext cx="5793828" cy="3227990"/>
          </a:xfrm>
          <a:prstGeom prst="rect">
            <a:avLst/>
          </a:prstGeom>
        </p:spPr>
      </p:pic>
    </p:spTree>
    <p:extLst>
      <p:ext uri="{BB962C8B-B14F-4D97-AF65-F5344CB8AC3E}">
        <p14:creationId xmlns:p14="http://schemas.microsoft.com/office/powerpoint/2010/main" val="42879552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725D541-672E-C5FB-5D16-1E3B7BDCF261}"/>
              </a:ext>
            </a:extLst>
          </p:cNvPr>
          <p:cNvPicPr>
            <a:picLocks noChangeAspect="1"/>
          </p:cNvPicPr>
          <p:nvPr/>
        </p:nvPicPr>
        <p:blipFill>
          <a:blip r:embed="rId2"/>
          <a:stretch>
            <a:fillRect/>
          </a:stretch>
        </p:blipFill>
        <p:spPr>
          <a:xfrm>
            <a:off x="214603" y="74644"/>
            <a:ext cx="4865473" cy="6858000"/>
          </a:xfrm>
          <a:prstGeom prst="rect">
            <a:avLst/>
          </a:prstGeom>
        </p:spPr>
      </p:pic>
      <p:pic>
        <p:nvPicPr>
          <p:cNvPr id="2" name="Image 1">
            <a:extLst>
              <a:ext uri="{FF2B5EF4-FFF2-40B4-BE49-F238E27FC236}">
                <a16:creationId xmlns:a16="http://schemas.microsoft.com/office/drawing/2014/main" id="{0F63CA71-0B4B-C3A8-00E1-376128EA3648}"/>
              </a:ext>
            </a:extLst>
          </p:cNvPr>
          <p:cNvPicPr>
            <a:picLocks noChangeAspect="1"/>
          </p:cNvPicPr>
          <p:nvPr/>
        </p:nvPicPr>
        <p:blipFill>
          <a:blip r:embed="rId3"/>
          <a:stretch>
            <a:fillRect/>
          </a:stretch>
        </p:blipFill>
        <p:spPr>
          <a:xfrm>
            <a:off x="5080076" y="552450"/>
            <a:ext cx="7046610" cy="2577611"/>
          </a:xfrm>
          <a:prstGeom prst="rect">
            <a:avLst/>
          </a:prstGeom>
        </p:spPr>
      </p:pic>
      <p:pic>
        <p:nvPicPr>
          <p:cNvPr id="3" name="Image 2">
            <a:extLst>
              <a:ext uri="{FF2B5EF4-FFF2-40B4-BE49-F238E27FC236}">
                <a16:creationId xmlns:a16="http://schemas.microsoft.com/office/drawing/2014/main" id="{70AE8B20-EAF5-840E-60B8-80DBFC9ECC73}"/>
              </a:ext>
            </a:extLst>
          </p:cNvPr>
          <p:cNvPicPr>
            <a:picLocks noChangeAspect="1"/>
          </p:cNvPicPr>
          <p:nvPr/>
        </p:nvPicPr>
        <p:blipFill>
          <a:blip r:embed="rId4"/>
          <a:stretch>
            <a:fillRect/>
          </a:stretch>
        </p:blipFill>
        <p:spPr>
          <a:xfrm>
            <a:off x="5501159" y="4075519"/>
            <a:ext cx="6690841" cy="859611"/>
          </a:xfrm>
          <a:prstGeom prst="rect">
            <a:avLst/>
          </a:prstGeom>
        </p:spPr>
      </p:pic>
    </p:spTree>
    <p:extLst>
      <p:ext uri="{BB962C8B-B14F-4D97-AF65-F5344CB8AC3E}">
        <p14:creationId xmlns:p14="http://schemas.microsoft.com/office/powerpoint/2010/main" val="3308610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3392" y="1628800"/>
            <a:ext cx="2279915" cy="369332"/>
          </a:xfrm>
          <a:prstGeom prst="rect">
            <a:avLst/>
          </a:prstGeom>
        </p:spPr>
        <p:txBody>
          <a:bodyPr wrap="square">
            <a:spAutoFit/>
          </a:bodyPr>
          <a:lstStyle/>
          <a:p>
            <a:endParaRPr lang="fr-FR" b="1" dirty="0">
              <a:solidFill>
                <a:srgbClr val="FF0000"/>
              </a:solidFill>
            </a:endParaRPr>
          </a:p>
        </p:txBody>
      </p:sp>
      <p:sp>
        <p:nvSpPr>
          <p:cNvPr id="5" name="ZoneTexte 4"/>
          <p:cNvSpPr txBox="1"/>
          <p:nvPr/>
        </p:nvSpPr>
        <p:spPr>
          <a:xfrm>
            <a:off x="3503713" y="836712"/>
            <a:ext cx="184731" cy="369332"/>
          </a:xfrm>
          <a:prstGeom prst="rect">
            <a:avLst/>
          </a:prstGeom>
          <a:noFill/>
        </p:spPr>
        <p:txBody>
          <a:bodyPr wrap="none" rtlCol="0">
            <a:spAutoFit/>
          </a:bodyPr>
          <a:lstStyle/>
          <a:p>
            <a:endParaRPr lang="fr-FR" dirty="0"/>
          </a:p>
        </p:txBody>
      </p:sp>
      <p:sp>
        <p:nvSpPr>
          <p:cNvPr id="6" name="Titre 5"/>
          <p:cNvSpPr>
            <a:spLocks noGrp="1"/>
          </p:cNvSpPr>
          <p:nvPr>
            <p:ph type="title"/>
          </p:nvPr>
        </p:nvSpPr>
        <p:spPr>
          <a:xfrm>
            <a:off x="623392" y="0"/>
            <a:ext cx="10972800" cy="418058"/>
          </a:xfrm>
        </p:spPr>
        <p:txBody>
          <a:bodyPr>
            <a:normAutofit fontScale="90000"/>
          </a:bodyPr>
          <a:lstStyle/>
          <a:p>
            <a:br>
              <a:rPr lang="fr-FR" b="1" dirty="0">
                <a:solidFill>
                  <a:srgbClr val="FF0000"/>
                </a:solidFill>
              </a:rPr>
            </a:br>
            <a:r>
              <a:rPr lang="fr-FR" b="1" dirty="0">
                <a:solidFill>
                  <a:srgbClr val="FF0000"/>
                </a:solidFill>
              </a:rPr>
              <a:t>		</a:t>
            </a:r>
            <a:r>
              <a:rPr lang="fr-FR" sz="3600" b="1" dirty="0">
                <a:solidFill>
                  <a:srgbClr val="FF0000"/>
                </a:solidFill>
              </a:rPr>
              <a:t>Parcours global du cas index (1) </a:t>
            </a:r>
            <a:br>
              <a:rPr lang="fr-FR" b="1" dirty="0">
                <a:solidFill>
                  <a:srgbClr val="FF0000"/>
                </a:solidFill>
              </a:rPr>
            </a:br>
            <a:endParaRPr lang="fr-FR" dirty="0"/>
          </a:p>
        </p:txBody>
      </p:sp>
      <p:sp>
        <p:nvSpPr>
          <p:cNvPr id="7" name="Espace réservé du contenu 6"/>
          <p:cNvSpPr>
            <a:spLocks noGrp="1"/>
          </p:cNvSpPr>
          <p:nvPr>
            <p:ph sz="half" idx="1"/>
          </p:nvPr>
        </p:nvSpPr>
        <p:spPr>
          <a:xfrm>
            <a:off x="0" y="347719"/>
            <a:ext cx="2976331" cy="4525963"/>
          </a:xfrm>
        </p:spPr>
        <p:txBody>
          <a:bodyPr>
            <a:noAutofit/>
          </a:bodyPr>
          <a:lstStyle/>
          <a:p>
            <a:endParaRPr lang="fr-FR" sz="1400" b="1" dirty="0">
              <a:solidFill>
                <a:srgbClr val="00B0F0"/>
              </a:solidFill>
            </a:endParaRPr>
          </a:p>
          <a:p>
            <a:r>
              <a:rPr lang="fr-FR" sz="1400" b="1" dirty="0">
                <a:solidFill>
                  <a:srgbClr val="00B0F0"/>
                </a:solidFill>
              </a:rPr>
              <a:t>Premier rendez-vous</a:t>
            </a:r>
          </a:p>
          <a:p>
            <a:endParaRPr lang="fr-FR" sz="1400" dirty="0"/>
          </a:p>
          <a:p>
            <a:pPr>
              <a:buNone/>
            </a:pPr>
            <a:endParaRPr lang="fr-FR" sz="1400" dirty="0"/>
          </a:p>
          <a:p>
            <a:pPr>
              <a:buNone/>
            </a:pPr>
            <a:endParaRPr lang="fr-FR" sz="1400" dirty="0"/>
          </a:p>
          <a:p>
            <a:r>
              <a:rPr lang="fr-FR" sz="1400" b="1" dirty="0">
                <a:solidFill>
                  <a:srgbClr val="00B0F0"/>
                </a:solidFill>
              </a:rPr>
              <a:t>Première consultation</a:t>
            </a:r>
          </a:p>
          <a:p>
            <a:endParaRPr lang="fr-FR" sz="1400" dirty="0"/>
          </a:p>
          <a:p>
            <a:endParaRPr lang="fr-FR" sz="1400" dirty="0"/>
          </a:p>
          <a:p>
            <a:endParaRPr lang="fr-FR" sz="1400" dirty="0"/>
          </a:p>
          <a:p>
            <a:endParaRPr lang="fr-FR" sz="1400" dirty="0"/>
          </a:p>
          <a:p>
            <a:pPr>
              <a:buNone/>
            </a:pPr>
            <a:endParaRPr lang="fr-FR" sz="1400" dirty="0"/>
          </a:p>
          <a:p>
            <a:r>
              <a:rPr lang="fr-FR" sz="1400" b="1" dirty="0">
                <a:solidFill>
                  <a:srgbClr val="00B0F0"/>
                </a:solidFill>
              </a:rPr>
              <a:t>Réalisation d’une analyse</a:t>
            </a:r>
          </a:p>
        </p:txBody>
      </p:sp>
      <p:sp>
        <p:nvSpPr>
          <p:cNvPr id="8" name="Espace réservé du contenu 7"/>
          <p:cNvSpPr>
            <a:spLocks noGrp="1"/>
          </p:cNvSpPr>
          <p:nvPr>
            <p:ph sz="half" idx="2"/>
          </p:nvPr>
        </p:nvSpPr>
        <p:spPr>
          <a:xfrm>
            <a:off x="2262555" y="541966"/>
            <a:ext cx="9641414" cy="6093296"/>
          </a:xfrm>
        </p:spPr>
        <p:txBody>
          <a:bodyPr>
            <a:normAutofit fontScale="25000" lnSpcReduction="20000"/>
          </a:bodyPr>
          <a:lstStyle/>
          <a:p>
            <a:r>
              <a:rPr lang="fr-FR" sz="6400" dirty="0"/>
              <a:t>Le plus souvent adressé par un médecin qui envoie les renseignements cliniques ou téléphone au secrétariat:</a:t>
            </a:r>
          </a:p>
          <a:p>
            <a:r>
              <a:rPr lang="fr-FR" sz="6400" dirty="0"/>
              <a:t>+ vérification indication de consultation, des diagnostics auprès de ses médecins</a:t>
            </a:r>
          </a:p>
          <a:p>
            <a:r>
              <a:rPr lang="fr-FR" sz="6400" dirty="0"/>
              <a:t>+envoi d’un questionnaire médical</a:t>
            </a:r>
          </a:p>
          <a:p>
            <a:r>
              <a:rPr lang="fr-FR" sz="6400" dirty="0"/>
              <a:t>+la secrétaire contacte le patient pour lui fixer un rendez-vous</a:t>
            </a:r>
          </a:p>
          <a:p>
            <a:endParaRPr lang="fr-FR" sz="6400" dirty="0"/>
          </a:p>
          <a:p>
            <a:r>
              <a:rPr lang="fr-FR" sz="6400" dirty="0"/>
              <a:t>Reprise des antécédents personnels et familiaux</a:t>
            </a:r>
          </a:p>
          <a:p>
            <a:r>
              <a:rPr lang="fr-FR" sz="6400" dirty="0"/>
              <a:t>Construction de l’arbre généalogique</a:t>
            </a:r>
          </a:p>
          <a:p>
            <a:endParaRPr lang="fr-FR" sz="6400" dirty="0"/>
          </a:p>
          <a:p>
            <a:r>
              <a:rPr lang="fr-FR" sz="6400" dirty="0"/>
              <a:t>Evaluation des risques et des probabilités d’identifier une anomalie génétique</a:t>
            </a:r>
          </a:p>
          <a:p>
            <a:endParaRPr lang="fr-FR" sz="6400" dirty="0"/>
          </a:p>
          <a:p>
            <a:r>
              <a:rPr lang="fr-FR" sz="6400" dirty="0"/>
              <a:t>+/- Proposition de surveillance                 +/- Réalisation d’un test génétique</a:t>
            </a:r>
          </a:p>
          <a:p>
            <a:pPr>
              <a:buNone/>
            </a:pPr>
            <a:endParaRPr lang="fr-FR" sz="6400" dirty="0"/>
          </a:p>
          <a:p>
            <a:r>
              <a:rPr lang="fr-FR" sz="6400" dirty="0"/>
              <a:t>Chez le Cas index de la famille, la personne qui a le plus de probabilité d’avoir une anomalie génétique</a:t>
            </a:r>
          </a:p>
          <a:p>
            <a:pPr>
              <a:buNone/>
            </a:pPr>
            <a:r>
              <a:rPr lang="fr-FR" sz="6400" dirty="0"/>
              <a:t>	- une personne qui a eu un ou plusieurs cancer(s) ou cancer précoce ou  cancer bilatéral</a:t>
            </a:r>
          </a:p>
          <a:p>
            <a:pPr>
              <a:buNone/>
            </a:pPr>
            <a:endParaRPr lang="fr-FR" sz="6400" dirty="0"/>
          </a:p>
          <a:p>
            <a:r>
              <a:rPr lang="fr-FR" sz="6400" dirty="0"/>
              <a:t>Prise de sang &gt; analyse de l’ADN à partir des leucocytes</a:t>
            </a:r>
          </a:p>
          <a:p>
            <a:pPr>
              <a:buNone/>
            </a:pPr>
            <a:r>
              <a:rPr lang="fr-FR" sz="6400" dirty="0"/>
              <a:t>	Analyse en panel : ensemble de gènes de prédisposition au cancer familial</a:t>
            </a:r>
          </a:p>
          <a:p>
            <a:endParaRPr lang="fr-FR" sz="6400" dirty="0"/>
          </a:p>
          <a:p>
            <a:r>
              <a:rPr lang="fr-FR" sz="6400" dirty="0"/>
              <a:t>Consentement du patient++++ Information familiale</a:t>
            </a:r>
          </a:p>
          <a:p>
            <a:r>
              <a:rPr lang="fr-FR" sz="6400" dirty="0"/>
              <a:t>Résultat en quelques mois  sauf si intérêt thérapeutique &gt; quelques semaines</a:t>
            </a:r>
          </a:p>
          <a:p>
            <a:endParaRPr lang="fr-FR" sz="1700" dirty="0"/>
          </a:p>
          <a:p>
            <a:endParaRPr lang="fr-FR" dirty="0"/>
          </a:p>
        </p:txBody>
      </p:sp>
      <p:pic>
        <p:nvPicPr>
          <p:cNvPr id="9" name="Picture 2"/>
          <p:cNvPicPr>
            <a:picLocks noChangeAspect="1" noChangeArrowheads="1"/>
          </p:cNvPicPr>
          <p:nvPr/>
        </p:nvPicPr>
        <p:blipFill>
          <a:blip r:embed="rId2"/>
          <a:srcRect/>
          <a:stretch>
            <a:fillRect/>
          </a:stretch>
        </p:blipFill>
        <p:spPr bwMode="auto">
          <a:xfrm>
            <a:off x="7347405" y="1881627"/>
            <a:ext cx="2549066" cy="931912"/>
          </a:xfrm>
          <a:prstGeom prst="rect">
            <a:avLst/>
          </a:prstGeom>
          <a:noFill/>
          <a:ln w="9525">
            <a:noFill/>
            <a:miter lim="800000"/>
            <a:headEnd/>
            <a:tailEnd/>
          </a:ln>
          <a:effectLst/>
        </p:spPr>
      </p:pic>
      <p:sp>
        <p:nvSpPr>
          <p:cNvPr id="10" name="Flèche vers le bas 9"/>
          <p:cNvSpPr/>
          <p:nvPr/>
        </p:nvSpPr>
        <p:spPr>
          <a:xfrm>
            <a:off x="1148862" y="1125415"/>
            <a:ext cx="128953" cy="609600"/>
          </a:xfrm>
          <a:prstGeom prst="downArrow">
            <a:avLst/>
          </a:prstGeom>
          <a:no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vers le bas 10"/>
          <p:cNvSpPr/>
          <p:nvPr/>
        </p:nvSpPr>
        <p:spPr>
          <a:xfrm>
            <a:off x="1160585" y="2696308"/>
            <a:ext cx="128953" cy="609600"/>
          </a:xfrm>
          <a:prstGeom prst="downArrow">
            <a:avLst/>
          </a:prstGeom>
          <a:no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vers le bas 11"/>
          <p:cNvSpPr/>
          <p:nvPr/>
        </p:nvSpPr>
        <p:spPr>
          <a:xfrm>
            <a:off x="1172308" y="5802923"/>
            <a:ext cx="128953" cy="609600"/>
          </a:xfrm>
          <a:prstGeom prst="downArrow">
            <a:avLst/>
          </a:prstGeom>
          <a:no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22530" name="Picture 2"/>
          <p:cNvPicPr>
            <a:picLocks noChangeAspect="1" noChangeArrowheads="1"/>
          </p:cNvPicPr>
          <p:nvPr/>
        </p:nvPicPr>
        <p:blipFill>
          <a:blip r:embed="rId2"/>
          <a:srcRect/>
          <a:stretch>
            <a:fillRect/>
          </a:stretch>
        </p:blipFill>
        <p:spPr bwMode="auto">
          <a:xfrm>
            <a:off x="350717" y="355356"/>
            <a:ext cx="5252914" cy="3623248"/>
          </a:xfrm>
          <a:prstGeom prst="rect">
            <a:avLst/>
          </a:prstGeom>
          <a:noFill/>
          <a:ln w="9525">
            <a:noFill/>
            <a:miter lim="800000"/>
            <a:headEnd/>
            <a:tailEnd/>
          </a:ln>
          <a:effectLst/>
        </p:spPr>
      </p:pic>
      <p:pic>
        <p:nvPicPr>
          <p:cNvPr id="22532" name="Picture 4"/>
          <p:cNvPicPr>
            <a:picLocks noChangeAspect="1" noChangeArrowheads="1"/>
          </p:cNvPicPr>
          <p:nvPr/>
        </p:nvPicPr>
        <p:blipFill>
          <a:blip r:embed="rId3"/>
          <a:srcRect/>
          <a:stretch>
            <a:fillRect/>
          </a:stretch>
        </p:blipFill>
        <p:spPr bwMode="auto">
          <a:xfrm>
            <a:off x="2450123" y="1138818"/>
            <a:ext cx="9741878" cy="5487773"/>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val 5"/>
          <p:cNvSpPr>
            <a:spLocks noChangeArrowheads="1"/>
          </p:cNvSpPr>
          <p:nvPr/>
        </p:nvSpPr>
        <p:spPr bwMode="auto">
          <a:xfrm>
            <a:off x="1390651" y="549276"/>
            <a:ext cx="9313333" cy="720725"/>
          </a:xfrm>
          <a:prstGeom prst="ellipse">
            <a:avLst/>
          </a:prstGeom>
          <a:solidFill>
            <a:schemeClr val="accent1"/>
          </a:solidFill>
          <a:ln w="9525">
            <a:solidFill>
              <a:schemeClr val="tx1"/>
            </a:solidFill>
            <a:round/>
            <a:headEnd/>
            <a:tailEnd/>
          </a:ln>
        </p:spPr>
        <p:txBody>
          <a:bodyPr wrap="none" anchor="ctr"/>
          <a:lstStyle/>
          <a:p>
            <a:pPr eaLnBrk="1" hangingPunct="1"/>
            <a:endParaRPr lang="fr-FR" altLang="fr-FR"/>
          </a:p>
        </p:txBody>
      </p:sp>
      <p:pic>
        <p:nvPicPr>
          <p:cNvPr id="17411" name="Picture 3"/>
          <p:cNvPicPr>
            <a:picLocks noGrp="1" noChangeAspect="1" noChangeArrowheads="1"/>
          </p:cNvPicPr>
          <p:nvPr>
            <p:ph type="body" idx="1"/>
          </p:nvPr>
        </p:nvPicPr>
        <p:blipFill>
          <a:blip r:embed="rId2"/>
          <a:srcRect l="35716" t="14941" r="1871" b="46211"/>
          <a:stretch>
            <a:fillRect/>
          </a:stretch>
        </p:blipFill>
        <p:spPr>
          <a:xfrm>
            <a:off x="1128511" y="1329715"/>
            <a:ext cx="10360105" cy="2704241"/>
          </a:xfrm>
        </p:spPr>
      </p:pic>
      <p:sp>
        <p:nvSpPr>
          <p:cNvPr id="17412" name="Text Box 4"/>
          <p:cNvSpPr txBox="1">
            <a:spLocks noChangeArrowheads="1"/>
          </p:cNvSpPr>
          <p:nvPr/>
        </p:nvSpPr>
        <p:spPr bwMode="auto">
          <a:xfrm>
            <a:off x="3503084" y="677863"/>
            <a:ext cx="7440083" cy="369332"/>
          </a:xfrm>
          <a:prstGeom prst="rect">
            <a:avLst/>
          </a:prstGeom>
          <a:noFill/>
          <a:ln w="9525">
            <a:noFill/>
            <a:miter lim="800000"/>
            <a:headEnd/>
            <a:tailEnd/>
          </a:ln>
        </p:spPr>
        <p:txBody>
          <a:bodyPr>
            <a:spAutoFit/>
          </a:bodyPr>
          <a:lstStyle/>
          <a:p>
            <a:pPr eaLnBrk="1" hangingPunct="1">
              <a:spcBef>
                <a:spcPct val="50000"/>
              </a:spcBef>
            </a:pPr>
            <a:r>
              <a:rPr lang="fr-FR" altLang="fr-FR"/>
              <a:t>Informations de la parentèle</a:t>
            </a:r>
          </a:p>
        </p:txBody>
      </p:sp>
      <p:pic>
        <p:nvPicPr>
          <p:cNvPr id="17413" name="Picture 3"/>
          <p:cNvPicPr>
            <a:picLocks noChangeAspect="1" noChangeArrowheads="1"/>
          </p:cNvPicPr>
          <p:nvPr/>
        </p:nvPicPr>
        <p:blipFill>
          <a:blip r:embed="rId3"/>
          <a:srcRect l="34259" t="29253" r="1871" b="37570"/>
          <a:stretch>
            <a:fillRect/>
          </a:stretch>
        </p:blipFill>
        <p:spPr bwMode="auto">
          <a:xfrm>
            <a:off x="900725" y="4328015"/>
            <a:ext cx="10482384" cy="2245809"/>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3392" y="1628800"/>
            <a:ext cx="2279915" cy="369332"/>
          </a:xfrm>
          <a:prstGeom prst="rect">
            <a:avLst/>
          </a:prstGeom>
        </p:spPr>
        <p:txBody>
          <a:bodyPr wrap="square">
            <a:spAutoFit/>
          </a:bodyPr>
          <a:lstStyle/>
          <a:p>
            <a:endParaRPr lang="fr-FR" b="1" dirty="0">
              <a:solidFill>
                <a:srgbClr val="FF0000"/>
              </a:solidFill>
            </a:endParaRPr>
          </a:p>
        </p:txBody>
      </p:sp>
      <p:sp>
        <p:nvSpPr>
          <p:cNvPr id="5" name="ZoneTexte 4"/>
          <p:cNvSpPr txBox="1"/>
          <p:nvPr/>
        </p:nvSpPr>
        <p:spPr>
          <a:xfrm>
            <a:off x="3503713" y="836712"/>
            <a:ext cx="184731" cy="369332"/>
          </a:xfrm>
          <a:prstGeom prst="rect">
            <a:avLst/>
          </a:prstGeom>
          <a:noFill/>
        </p:spPr>
        <p:txBody>
          <a:bodyPr wrap="none" rtlCol="0">
            <a:spAutoFit/>
          </a:bodyPr>
          <a:lstStyle/>
          <a:p>
            <a:endParaRPr lang="fr-FR" dirty="0"/>
          </a:p>
        </p:txBody>
      </p:sp>
      <p:sp>
        <p:nvSpPr>
          <p:cNvPr id="6" name="Titre 5"/>
          <p:cNvSpPr>
            <a:spLocks noGrp="1"/>
          </p:cNvSpPr>
          <p:nvPr>
            <p:ph type="title"/>
          </p:nvPr>
        </p:nvSpPr>
        <p:spPr>
          <a:xfrm>
            <a:off x="623392" y="0"/>
            <a:ext cx="10972800" cy="418058"/>
          </a:xfrm>
        </p:spPr>
        <p:txBody>
          <a:bodyPr>
            <a:normAutofit fontScale="90000"/>
          </a:bodyPr>
          <a:lstStyle/>
          <a:p>
            <a:br>
              <a:rPr lang="fr-FR" b="1" dirty="0">
                <a:solidFill>
                  <a:srgbClr val="FF0000"/>
                </a:solidFill>
              </a:rPr>
            </a:br>
            <a:r>
              <a:rPr lang="fr-FR" b="1" dirty="0">
                <a:solidFill>
                  <a:srgbClr val="FF0000"/>
                </a:solidFill>
              </a:rPr>
              <a:t>		</a:t>
            </a:r>
            <a:r>
              <a:rPr lang="fr-FR" sz="3600" b="1" dirty="0">
                <a:solidFill>
                  <a:srgbClr val="FF0000"/>
                </a:solidFill>
              </a:rPr>
              <a:t>Parcours global du cas index (2) </a:t>
            </a:r>
            <a:br>
              <a:rPr lang="fr-FR" b="1" dirty="0">
                <a:solidFill>
                  <a:srgbClr val="FF0000"/>
                </a:solidFill>
              </a:rPr>
            </a:br>
            <a:endParaRPr lang="fr-FR" dirty="0"/>
          </a:p>
        </p:txBody>
      </p:sp>
      <p:sp>
        <p:nvSpPr>
          <p:cNvPr id="7" name="Espace réservé du contenu 6"/>
          <p:cNvSpPr>
            <a:spLocks noGrp="1"/>
          </p:cNvSpPr>
          <p:nvPr>
            <p:ph sz="half" idx="1"/>
          </p:nvPr>
        </p:nvSpPr>
        <p:spPr>
          <a:xfrm>
            <a:off x="0" y="347719"/>
            <a:ext cx="2976331" cy="4525963"/>
          </a:xfrm>
        </p:spPr>
        <p:txBody>
          <a:bodyPr>
            <a:noAutofit/>
          </a:bodyPr>
          <a:lstStyle/>
          <a:p>
            <a:endParaRPr lang="fr-FR" sz="1400" b="1" dirty="0">
              <a:solidFill>
                <a:srgbClr val="00B0F0"/>
              </a:solidFill>
            </a:endParaRPr>
          </a:p>
          <a:p>
            <a:r>
              <a:rPr lang="fr-FR" sz="2400" b="1" dirty="0">
                <a:solidFill>
                  <a:srgbClr val="00B0F0"/>
                </a:solidFill>
              </a:rPr>
              <a:t>Annonce du résultat</a:t>
            </a:r>
          </a:p>
          <a:p>
            <a:endParaRPr lang="fr-FR" sz="1400" dirty="0"/>
          </a:p>
          <a:p>
            <a:pPr>
              <a:buNone/>
            </a:pPr>
            <a:endParaRPr lang="fr-FR" sz="1400" dirty="0"/>
          </a:p>
          <a:p>
            <a:pPr>
              <a:buNone/>
            </a:pPr>
            <a:endParaRPr lang="fr-FR" sz="1400" dirty="0"/>
          </a:p>
          <a:p>
            <a:endParaRPr lang="fr-FR" sz="1400" dirty="0"/>
          </a:p>
          <a:p>
            <a:endParaRPr lang="fr-FR" sz="1400" dirty="0"/>
          </a:p>
          <a:p>
            <a:endParaRPr lang="fr-FR" sz="1400" dirty="0"/>
          </a:p>
          <a:p>
            <a:endParaRPr lang="fr-FR" sz="1400" dirty="0"/>
          </a:p>
          <a:p>
            <a:pPr>
              <a:buNone/>
            </a:pPr>
            <a:endParaRPr lang="fr-FR" sz="1400" dirty="0"/>
          </a:p>
        </p:txBody>
      </p:sp>
      <p:sp>
        <p:nvSpPr>
          <p:cNvPr id="8" name="Espace réservé du contenu 7"/>
          <p:cNvSpPr>
            <a:spLocks noGrp="1"/>
          </p:cNvSpPr>
          <p:nvPr>
            <p:ph sz="half" idx="2"/>
          </p:nvPr>
        </p:nvSpPr>
        <p:spPr>
          <a:xfrm>
            <a:off x="2274278" y="1034336"/>
            <a:ext cx="9641414" cy="5600926"/>
          </a:xfrm>
        </p:spPr>
        <p:txBody>
          <a:bodyPr>
            <a:normAutofit/>
          </a:bodyPr>
          <a:lstStyle/>
          <a:p>
            <a:r>
              <a:rPr lang="fr-FR" sz="1600" b="1" u="sng" dirty="0"/>
              <a:t>Si anomalie identifiée:</a:t>
            </a:r>
          </a:p>
          <a:p>
            <a:pPr>
              <a:buNone/>
            </a:pPr>
            <a:r>
              <a:rPr lang="fr-FR" sz="1600" dirty="0"/>
              <a:t>	- confirmation d’un TRES HAUT RISQUE DE CANCER</a:t>
            </a:r>
          </a:p>
          <a:p>
            <a:pPr>
              <a:buNone/>
            </a:pPr>
            <a:r>
              <a:rPr lang="fr-FR" sz="1600" dirty="0"/>
              <a:t>	- surveillance et choix thérapeutique pour le patient</a:t>
            </a:r>
          </a:p>
          <a:p>
            <a:r>
              <a:rPr lang="fr-FR" sz="1600" dirty="0"/>
              <a:t>PPS: programme personnalisé de suivi suivant les recommandations nationales, RCP, programmes régionaux de surveillance</a:t>
            </a:r>
          </a:p>
          <a:p>
            <a:r>
              <a:rPr lang="fr-FR" sz="1600" dirty="0"/>
              <a:t> Information de la parentèle enfants, fratrie, parents..</a:t>
            </a:r>
          </a:p>
          <a:p>
            <a:pPr lvl="1"/>
            <a:r>
              <a:rPr lang="fr-FR" sz="1200" dirty="0"/>
              <a:t>Notice d’information</a:t>
            </a:r>
          </a:p>
          <a:p>
            <a:pPr lvl="1"/>
            <a:r>
              <a:rPr lang="fr-FR" sz="1200" dirty="0"/>
              <a:t>Coordonnées de consultation d’oncogénétique pour les apparentés</a:t>
            </a:r>
          </a:p>
          <a:p>
            <a:endParaRPr lang="fr-FR" sz="1600" dirty="0"/>
          </a:p>
          <a:p>
            <a:pPr>
              <a:buNone/>
            </a:pPr>
            <a:endParaRPr lang="fr-FR" sz="1600" dirty="0"/>
          </a:p>
          <a:p>
            <a:r>
              <a:rPr lang="fr-FR" sz="1600" b="1" u="sng" dirty="0"/>
              <a:t>Si pas d’identification d’anomalie: </a:t>
            </a:r>
          </a:p>
          <a:p>
            <a:pPr>
              <a:buNone/>
            </a:pPr>
            <a:r>
              <a:rPr lang="fr-FR" sz="1600" dirty="0"/>
              <a:t>- Nouvelle estimation du risque de cancer personnel et familial: 	</a:t>
            </a:r>
          </a:p>
          <a:p>
            <a:pPr>
              <a:buNone/>
            </a:pPr>
            <a:r>
              <a:rPr lang="fr-FR" sz="1600" dirty="0"/>
              <a:t>		&gt; proposition de surveillance personnelle et familiale</a:t>
            </a:r>
          </a:p>
          <a:p>
            <a:pPr>
              <a:buNone/>
            </a:pPr>
            <a:endParaRPr lang="fr-FR" sz="1600" dirty="0"/>
          </a:p>
          <a:p>
            <a:pPr>
              <a:buNone/>
            </a:pPr>
            <a:r>
              <a:rPr lang="fr-FR" sz="1600" dirty="0"/>
              <a:t>-Existe-t-il une anomalie familiale non identifiée par l’analyse?</a:t>
            </a:r>
          </a:p>
          <a:p>
            <a:pPr>
              <a:buNone/>
            </a:pPr>
            <a:r>
              <a:rPr lang="fr-FR" sz="1600" dirty="0"/>
              <a:t>	-poursuite analyse ? Chez le cas index ou une autre personne? À rediscuter dans l’avenir</a:t>
            </a:r>
          </a:p>
          <a:p>
            <a:pPr>
              <a:buNone/>
            </a:pPr>
            <a:r>
              <a:rPr lang="fr-FR" sz="1600" dirty="0"/>
              <a:t>	-analyse somatique?</a:t>
            </a:r>
            <a:endParaRPr lang="fr-FR" sz="1700" dirty="0"/>
          </a:p>
          <a:p>
            <a:endParaRPr lang="fr-FR" dirty="0"/>
          </a:p>
        </p:txBody>
      </p:sp>
      <p:sp>
        <p:nvSpPr>
          <p:cNvPr id="9" name="Flèche droite 8"/>
          <p:cNvSpPr/>
          <p:nvPr/>
        </p:nvSpPr>
        <p:spPr>
          <a:xfrm>
            <a:off x="1312985" y="1148862"/>
            <a:ext cx="890953" cy="93784"/>
          </a:xfrm>
          <a:prstGeom prst="right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droite 9"/>
          <p:cNvSpPr/>
          <p:nvPr/>
        </p:nvSpPr>
        <p:spPr>
          <a:xfrm>
            <a:off x="1324708" y="4220308"/>
            <a:ext cx="890953" cy="93784"/>
          </a:xfrm>
          <a:prstGeom prst="right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theme/theme1.xml><?xml version="1.0" encoding="utf-8"?>
<a:theme xmlns:a="http://schemas.openxmlformats.org/drawingml/2006/main" name="Thème CHCB">
  <a:themeElements>
    <a:clrScheme name="FDD">
      <a:dk1>
        <a:sysClr val="windowText" lastClr="000000"/>
      </a:dk1>
      <a:lt1>
        <a:sysClr val="window" lastClr="FFFFFF"/>
      </a:lt1>
      <a:dk2>
        <a:srgbClr val="44546A"/>
      </a:dk2>
      <a:lt2>
        <a:srgbClr val="E7E6E6"/>
      </a:lt2>
      <a:accent1>
        <a:srgbClr val="005C9E"/>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D64B11B305F1549849932A38D07A697" ma:contentTypeVersion="2" ma:contentTypeDescription="Crée un document." ma:contentTypeScope="" ma:versionID="b732d472a7c671246c6902698896aab8">
  <xsd:schema xmlns:xsd="http://www.w3.org/2001/XMLSchema" xmlns:xs="http://www.w3.org/2001/XMLSchema" xmlns:p="http://schemas.microsoft.com/office/2006/metadata/properties" xmlns:ns1="http://schemas.microsoft.com/sharepoint/v3" targetNamespace="http://schemas.microsoft.com/office/2006/metadata/properties" ma:root="true" ma:fieldsID="19b167e7460408cb6e0fb25d1bddc851"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Date de début de planification" ma:description="La colonne de site Date de début de planification est créée par la fonctionnalité de publication. Elle permet de spécifier les date et heure auxquelles cette page apparaîtra la première fois aux visiteurs du site." ma:internalName="PublishingStartDate">
      <xsd:simpleType>
        <xsd:restriction base="dms:Unknown"/>
      </xsd:simpleType>
    </xsd:element>
    <xsd:element name="PublishingExpirationDate" ma:index="9" nillable="true" ma:displayName="Date de fin de planification" ma:description="La colonne de site Date de fin de planification est créée par la fonctionnalité de publication. Elle permet de spécifier les date et heure auxquelles cette page n'apparaîtra plus aux visiteurs du si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E83A7B-057A-4344-930E-7F89C12C77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578939-AF44-4D88-B8BF-7EE6F9F7A815}">
  <ds:schemaRef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CE01B3DB-02B6-48A8-936D-679BD65097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1599</TotalTime>
  <Words>3259</Words>
  <Application>Microsoft Office PowerPoint</Application>
  <PresentationFormat>Grand écran</PresentationFormat>
  <Paragraphs>471</Paragraphs>
  <Slides>57</Slides>
  <Notes>9</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57</vt:i4>
      </vt:variant>
    </vt:vector>
  </HeadingPairs>
  <TitlesOfParts>
    <vt:vector size="70" baseType="lpstr">
      <vt:lpstr>ＭＳ Ｐゴシック</vt:lpstr>
      <vt:lpstr>Arial</vt:lpstr>
      <vt:lpstr>Arial Narrow</vt:lpstr>
      <vt:lpstr>Calibri</vt:lpstr>
      <vt:lpstr>Calibri Light</vt:lpstr>
      <vt:lpstr>Century Gothic</vt:lpstr>
      <vt:lpstr>Comic Sans MS</vt:lpstr>
      <vt:lpstr>Helvetica</vt:lpstr>
      <vt:lpstr>Lucida Grande</vt:lpstr>
      <vt:lpstr>Tahoma</vt:lpstr>
      <vt:lpstr>Times New Roman</vt:lpstr>
      <vt:lpstr>Wingdings</vt:lpstr>
      <vt:lpstr>Thème CHCB</vt:lpstr>
      <vt:lpstr>  La consultation d’oncogénétique:   modalités -indications  </vt:lpstr>
      <vt:lpstr>Présentation PowerPoint</vt:lpstr>
      <vt:lpstr>Présentation PowerPoint</vt:lpstr>
      <vt:lpstr>Présentation PowerPoint</vt:lpstr>
      <vt:lpstr>Présentation PowerPoint</vt:lpstr>
      <vt:lpstr>   Parcours global du cas index (1)  </vt:lpstr>
      <vt:lpstr>Présentation PowerPoint</vt:lpstr>
      <vt:lpstr>Présentation PowerPoint</vt:lpstr>
      <vt:lpstr>   Parcours global du cas index (2)  </vt:lpstr>
      <vt:lpstr>ANALYSE MOLECULAIRE  CHEZ UN SUJET ASYMPTOMATIQUE: test ciblé</vt:lpstr>
      <vt:lpstr>Présentation PowerPoint</vt:lpstr>
      <vt:lpstr>Présentation PowerPoint</vt:lpstr>
      <vt:lpstr>Présentation PowerPoint</vt:lpstr>
      <vt:lpstr>Syndrome de LYNCH = HNPCC  1/8000  Hereditary Non Polyposis Cancer Colorectal</vt:lpstr>
      <vt:lpstr>HNPCC : GENETIQUE</vt:lpstr>
      <vt:lpstr>HNPCC – PRISE EN CHARGE recommandations Institut National du CAncer</vt:lpstr>
      <vt:lpstr>La leiomyomatose héréditaire avec cancer rénal (HLRC)</vt:lpstr>
      <vt:lpstr>Présentation PowerPoint</vt:lpstr>
      <vt:lpstr>Gène PTEN&gt; Syndrome de Cowden</vt:lpstr>
      <vt:lpstr>Présentation PowerPoint</vt:lpstr>
      <vt:lpstr>Présentation PowerPoint</vt:lpstr>
      <vt:lpstr>FACTEURS ASSOCIES A UNE AUGMENTATION  DU RISQUE DE CANCER DU SEIN</vt:lpstr>
      <vt:lpstr>Facteurs associés  au risque de cancer de l’ovaire</vt:lpstr>
      <vt:lpstr>Les syndromes de prédisposition  au cancer de l’ovaire</vt:lpstr>
      <vt:lpstr>Identification des familles pouvant justifier une consultation d’oncogénétique:   score d’Eisinger </vt:lpstr>
      <vt:lpstr>Présentation PowerPoint</vt:lpstr>
      <vt:lpstr>Présentation PowerPoint</vt:lpstr>
      <vt:lpstr>Présentation PowerPoint</vt:lpstr>
      <vt:lpstr>Présentation PowerPoint</vt:lpstr>
      <vt:lpstr>Risques de cancers liés à BRCA1/2 (1/1000)</vt:lpstr>
      <vt:lpstr>Présentation PowerPoint</vt:lpstr>
      <vt:lpstr>Présentation PowerPoint</vt:lpstr>
      <vt:lpstr>Annexectomie prophylactique: avantages et inconvénients</vt:lpstr>
      <vt:lpstr>A l’étude : en alternative à l’annexectomie,     fimbriectomie + ovariectomie secondaire</vt:lpstr>
      <vt:lpstr>Présentation PowerPoint</vt:lpstr>
      <vt:lpstr>Exemple:  cancer du sein</vt:lpstr>
      <vt:lpstr>Estimation du risque</vt:lpstr>
      <vt:lpstr>RECOMMANDATIONS HAS 2014   IDENTIFICATION ET PRISE EN CHARGE DES FEMMES A HAUT RISQUE DE CANCER DU SEIN EN RAISON D’ANTECEDENTS DE CANCER  </vt:lpstr>
      <vt:lpstr> VARIANT SOMATIQUE/VARIANT GERMINAL ou CONSTITUTIONNEL</vt:lpstr>
      <vt:lpstr>Inhibiteurs de PARP</vt:lpstr>
      <vt:lpstr>Conclusions:  </vt:lpstr>
      <vt:lpstr>Intérêt théranostique  de l’oncogènètique</vt:lpstr>
      <vt:lpstr>PARP Inhibitors Mechanism of Action</vt:lpstr>
      <vt:lpstr>PARP Inhibitors Mechanism of Action</vt:lpstr>
      <vt:lpstr>Mutation de BRCA  Inhibiteur de PARP en adjuvant des cancers du sein localisés</vt:lpstr>
      <vt:lpstr>OLYMPIA trial : adjuvant olaparib in gBRCAm </vt:lpstr>
      <vt:lpstr>Mutation de BRCA  cancer du sein triple négatif métastatique </vt:lpstr>
      <vt:lpstr>Présentation PowerPoint</vt:lpstr>
      <vt:lpstr>Présentation PowerPoint</vt:lpstr>
      <vt:lpstr>OLYMPIAD phase 3</vt:lpstr>
      <vt:lpstr>EMBRACA phase 3</vt:lpstr>
      <vt:lpstr>Olympiad et Embraca : résultats</vt:lpstr>
      <vt:lpstr>Mutation de BRCA et (statut HRD)  Inhibiteur de PARP - cancers de l’ovaire &gt;= stade 3</vt:lpstr>
      <vt:lpstr>1ère ligne</vt:lpstr>
      <vt:lpstr>Olaparib en 1ère ligne</vt:lpstr>
      <vt:lpstr>2ème ligne</vt:lpstr>
      <vt:lpstr>Présentation PowerPoint</vt:lpstr>
    </vt:vector>
  </TitlesOfParts>
  <Company>CHCB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ILHARDOY Mikel</dc:creator>
  <cp:lastModifiedBy>Antony Maurice</cp:lastModifiedBy>
  <cp:revision>148</cp:revision>
  <dcterms:created xsi:type="dcterms:W3CDTF">2022-03-03T13:28:02Z</dcterms:created>
  <dcterms:modified xsi:type="dcterms:W3CDTF">2024-01-25T19:09:04Z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0x010100CD64B11B305F1549849932A38D07A697</vt:lpwstr>
  </property>
</Properties>
</file>