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672" r:id="rId3"/>
    <p:sldId id="673" r:id="rId4"/>
    <p:sldId id="674" r:id="rId5"/>
    <p:sldId id="440" r:id="rId6"/>
    <p:sldId id="637" r:id="rId7"/>
    <p:sldId id="639" r:id="rId8"/>
    <p:sldId id="667" r:id="rId9"/>
    <p:sldId id="566" r:id="rId10"/>
    <p:sldId id="567" r:id="rId11"/>
    <p:sldId id="671" r:id="rId12"/>
    <p:sldId id="675" r:id="rId13"/>
    <p:sldId id="257" r:id="rId14"/>
    <p:sldId id="259" r:id="rId15"/>
    <p:sldId id="258" r:id="rId16"/>
    <p:sldId id="67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" initials="L" lastIdx="3" clrIdx="0">
    <p:extLst>
      <p:ext uri="{19B8F6BF-5375-455C-9EA6-DF929625EA0E}">
        <p15:presenceInfo xmlns:p15="http://schemas.microsoft.com/office/powerpoint/2012/main" userId="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94"/>
  </p:normalViewPr>
  <p:slideViewPr>
    <p:cSldViewPr snapToGrid="0">
      <p:cViewPr varScale="1">
        <p:scale>
          <a:sx n="116" d="100"/>
          <a:sy n="116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1T13:28:32.05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1T13:28:32.059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B0375-4301-C148-A998-F304BE024BFA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AED5-A9CC-FE48-8AEB-3F83CE9CA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4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Taxanes</a:t>
            </a:r>
            <a:r>
              <a:rPr lang="en-GB" dirty="0"/>
              <a:t> : </a:t>
            </a:r>
            <a:r>
              <a:rPr lang="en-GB" dirty="0" err="1"/>
              <a:t>traitement</a:t>
            </a:r>
            <a:r>
              <a:rPr lang="en-GB" dirty="0"/>
              <a:t> optimal </a:t>
            </a:r>
            <a:r>
              <a:rPr lang="en-GB" dirty="0" err="1"/>
              <a:t>si</a:t>
            </a:r>
            <a:r>
              <a:rPr lang="en-GB" dirty="0"/>
              <a:t> mutation?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E4451-E7BB-4AB9-AF82-2BEE2D4FDE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3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Taxanes</a:t>
            </a:r>
            <a:r>
              <a:rPr lang="en-GB" dirty="0"/>
              <a:t> : </a:t>
            </a:r>
            <a:r>
              <a:rPr lang="en-GB" dirty="0" err="1"/>
              <a:t>traitement</a:t>
            </a:r>
            <a:r>
              <a:rPr lang="en-GB" dirty="0"/>
              <a:t> optimal </a:t>
            </a:r>
            <a:r>
              <a:rPr lang="en-GB" dirty="0" err="1"/>
              <a:t>si</a:t>
            </a:r>
            <a:r>
              <a:rPr lang="en-GB" dirty="0"/>
              <a:t> mutation?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E4451-E7BB-4AB9-AF82-2BEE2D4FDE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7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 </a:t>
            </a:r>
            <a:r>
              <a:rPr lang="en-GB" dirty="0" err="1"/>
              <a:t>supérieur</a:t>
            </a:r>
            <a:r>
              <a:rPr lang="en-GB" dirty="0"/>
              <a:t> chez les HRD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E4451-E7BB-4AB9-AF82-2BEE2D4FDE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40% en L1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574A6-DEDD-0E4B-97A3-C81D80E30D8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96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E4451-E7BB-4AB9-AF82-2BEE2D4FDE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3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Taxanes</a:t>
            </a:r>
            <a:r>
              <a:rPr lang="en-GB" dirty="0"/>
              <a:t> : </a:t>
            </a:r>
            <a:r>
              <a:rPr lang="en-GB" dirty="0" err="1"/>
              <a:t>traitement</a:t>
            </a:r>
            <a:r>
              <a:rPr lang="en-GB" dirty="0"/>
              <a:t> optimal </a:t>
            </a:r>
            <a:r>
              <a:rPr lang="en-GB" dirty="0" err="1"/>
              <a:t>si</a:t>
            </a:r>
            <a:r>
              <a:rPr lang="en-GB" dirty="0"/>
              <a:t> mutation?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E4451-E7BB-4AB9-AF82-2BEE2D4FDE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4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3830E-6385-295B-F770-EFC53912E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0EF777-3E4F-9E87-B7C9-3597AAD41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E0274C-0159-9F39-B3C8-28BEC44F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8722F-2FAE-5E1A-14D7-E6A01C07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3BD057-A21F-AC3B-87C8-3F9AD19E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3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A0B86-B801-A4B4-1F38-38684A01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3B1DD5-5D09-B72A-07FF-9B69F29BE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1BBBB-E1B6-6252-9591-5857EAC8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C1FB69-E584-6D7E-961C-D51D996A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0AE8C-D9F7-ABBD-DEEA-CC71D726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1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B8A6C9-E88B-73B2-964E-BD36C71A0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711580-8012-A326-323C-88E25570C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52E61-26E6-9560-763C-DBBED365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256378-6B92-D461-4B6E-2456DEFB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58FCEB-8889-A29F-0503-C2C51FDF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73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CBFA3-E9B2-2297-3850-21AC4EC5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06B2C-CBE7-93BE-DAEA-E239F8C9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C2C7E9-F983-BE01-6A55-6D75C9C9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28064B-34E4-ED5E-43D7-53BB1E75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DCAE2-F3D8-F2DD-9410-25E9FEC2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5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F61CD-3B8D-69FC-208F-1BE899F8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A536F4-B8BD-351D-ECE9-37D4A359C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67B7C4-7BF6-40A5-C7DA-ED996FBC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E4D45-F8DB-F1AE-17BD-AC0F7139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2E874-FE18-F97F-187C-6B81D2E1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33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917D3-614B-046E-2604-773E5DE0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0D16B-4059-C48F-AA85-F38B39D8E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F1C839-C270-5EE9-E60C-FEC17CC4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A89AC8-1EF9-4C39-C260-4AB744C5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2DAC01-EC91-6BC0-13FD-CF908587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779BC6-31DF-C841-DD3D-B91F50B1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5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C03D7-32C8-D438-C72D-B8900CFD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F9DB16-2FB9-20C2-F543-096678087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E5134A-512C-0BCA-D680-2A0DD72C0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062D15-E533-A23A-8DA9-F824C3BAE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C08A61-E472-7FDD-76D2-C18E3972D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FE84D1-3ADB-157F-C2F3-BD10ADFE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0EDEA1-9658-3535-84E0-02734356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BCDAC0-F63F-2DE4-0A23-947A0142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22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A6C75-4428-ABC3-F0B2-7784F266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925CB7-ED74-4156-4BAB-9FE612E8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EC54E5-5A5A-913F-D922-7D7FE5A4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C5871C-367E-B03A-C578-7CD6B6B8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8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024FDF-7FBC-F894-B470-352FDE48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6CB0DB-9DE3-3361-828E-30306ED7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0B1D80-8909-8D37-3834-6793E9D7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0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250A1-E7C5-35AF-6441-3690D4FD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B6715B-71AB-BB39-2944-995CB4D5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36B726-5795-F270-DC2A-2E37D91B2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39CD1C-B934-5A3A-4754-4AB629A6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B20EDC-F6C5-7498-6625-BB9389FA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F88498-1C12-6A61-3E3A-1434CE68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09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8C184-072D-CE72-3041-4EEE375E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0FDB63-7E1A-53DB-7B53-08E6230D8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D702BF-4632-65FC-7DCA-FFEE47B04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AA9C37-38BD-17ED-514C-CFB999A4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15342-F870-47FE-784C-DB170203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F362FB-AF08-853B-AE5C-A89218B6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3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3902B7-3B86-A9A3-0D42-B5C1F9B3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D3695-15E7-AAB6-B5F1-3DCEED4C3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9711D-3352-C9A5-C9FB-814E6EF05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B91D-1F27-AA4E-8527-D144FFF817E0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904D4-2993-6151-2F66-260D8B016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EC941-BDD5-1C02-F0C4-944080567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82E55-2B7F-D740-B7AB-45A7D9091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47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FE917-5A29-9F0C-4AD3-BB4203858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Intérêt </a:t>
            </a:r>
            <a:r>
              <a:rPr lang="fr-FR" dirty="0" err="1"/>
              <a:t>théranostique</a:t>
            </a:r>
            <a:r>
              <a:rPr lang="fr-FR" dirty="0"/>
              <a:t>  de l’</a:t>
            </a:r>
            <a:r>
              <a:rPr lang="fr-FR" dirty="0" err="1"/>
              <a:t>oncogènètique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1AAEA8-CA1F-88F7-09D9-5AEA219E8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B7C038BF-E49A-3EC8-A9DB-DF9A651F977D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en-GB" altLang="en-US" b="1" dirty="0">
              <a:latin typeface="Century Gothic" pitchFamily="34" charset="0"/>
            </a:endParaRPr>
          </a:p>
          <a:p>
            <a:pPr>
              <a:spcBef>
                <a:spcPct val="20000"/>
              </a:spcBef>
            </a:pPr>
            <a:endParaRPr lang="en-GB" altLang="en-US" b="1" dirty="0">
              <a:latin typeface="Century Gothic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en-US" b="1" dirty="0">
                <a:latin typeface="Century Gothic" pitchFamily="34" charset="0"/>
              </a:rPr>
              <a:t>Dr Thomas GRELLETY </a:t>
            </a:r>
            <a:r>
              <a:rPr lang="en-GB" altLang="en-US" dirty="0">
                <a:latin typeface="Century Gothic" pitchFamily="34" charset="0"/>
              </a:rPr>
              <a:t>– MD, PhD, </a:t>
            </a:r>
          </a:p>
          <a:p>
            <a:pPr>
              <a:spcBef>
                <a:spcPct val="20000"/>
              </a:spcBef>
            </a:pPr>
            <a:r>
              <a:rPr lang="en-GB" altLang="en-US" dirty="0">
                <a:latin typeface="Century Gothic" pitchFamily="34" charset="0"/>
              </a:rPr>
              <a:t>CH Côte Basque, Bayonne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03D32A2-D4FC-7C58-9567-B287BD9FF651}"/>
              </a:ext>
            </a:extLst>
          </p:cNvPr>
          <p:cNvGrpSpPr/>
          <p:nvPr/>
        </p:nvGrpSpPr>
        <p:grpSpPr>
          <a:xfrm>
            <a:off x="6134851" y="5518384"/>
            <a:ext cx="2167368" cy="1149398"/>
            <a:chOff x="7460472" y="5147228"/>
            <a:chExt cx="2167368" cy="114939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5F5749A-9D41-7FC5-78AA-492D6B7A0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8872" t="29144" r="24828" b="44250"/>
            <a:stretch/>
          </p:blipFill>
          <p:spPr>
            <a:xfrm>
              <a:off x="8555392" y="5299787"/>
              <a:ext cx="1072448" cy="871699"/>
            </a:xfrm>
            <a:prstGeom prst="rect">
              <a:avLst/>
            </a:prstGeom>
          </p:spPr>
        </p:pic>
        <p:pic>
          <p:nvPicPr>
            <p:cNvPr id="7" name="Espace réservé du contenu 4">
              <a:extLst>
                <a:ext uri="{FF2B5EF4-FFF2-40B4-BE49-F238E27FC236}">
                  <a16:creationId xmlns:a16="http://schemas.microsoft.com/office/drawing/2014/main" id="{F62B6358-EBA1-372B-3FD1-4B9B06B11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69431" t="14672" r="2563" b="44916"/>
            <a:stretch/>
          </p:blipFill>
          <p:spPr>
            <a:xfrm>
              <a:off x="7460472" y="5147228"/>
              <a:ext cx="1127208" cy="1149398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0819F58-5049-296C-28ED-BADB5160F4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24432" r="5243" b="21513"/>
          <a:stretch/>
        </p:blipFill>
        <p:spPr>
          <a:xfrm>
            <a:off x="3882433" y="5483051"/>
            <a:ext cx="1933481" cy="11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9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accent1"/>
                </a:solidFill>
              </a:rPr>
              <a:t>EMBRACA phase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5978" y="2050891"/>
            <a:ext cx="3832578" cy="3394472"/>
          </a:xfrm>
        </p:spPr>
        <p:txBody>
          <a:bodyPr/>
          <a:lstStyle/>
          <a:p>
            <a:r>
              <a:rPr lang="fr-FR" sz="2000" dirty="0">
                <a:solidFill>
                  <a:srgbClr val="000000"/>
                </a:solidFill>
              </a:rPr>
              <a:t>Cancer métastatique</a:t>
            </a:r>
          </a:p>
          <a:p>
            <a:r>
              <a:rPr lang="fr-FR" sz="2000" dirty="0">
                <a:solidFill>
                  <a:srgbClr val="000000"/>
                </a:solidFill>
              </a:rPr>
              <a:t>Mut </a:t>
            </a:r>
            <a:r>
              <a:rPr lang="fr-FR" sz="2000" dirty="0" err="1">
                <a:solidFill>
                  <a:srgbClr val="000000"/>
                </a:solidFill>
              </a:rPr>
              <a:t>germ</a:t>
            </a:r>
            <a:r>
              <a:rPr lang="fr-FR" sz="2000" dirty="0">
                <a:solidFill>
                  <a:srgbClr val="000000"/>
                </a:solidFill>
              </a:rPr>
              <a:t> BRCA1/2</a:t>
            </a:r>
          </a:p>
          <a:p>
            <a:r>
              <a:rPr lang="fr-FR" sz="2000" dirty="0">
                <a:solidFill>
                  <a:srgbClr val="000000"/>
                </a:solidFill>
              </a:rPr>
              <a:t>HER2 </a:t>
            </a:r>
            <a:r>
              <a:rPr lang="fr-FR" sz="2000" dirty="0" err="1">
                <a:solidFill>
                  <a:srgbClr val="000000"/>
                </a:solidFill>
              </a:rPr>
              <a:t>neg</a:t>
            </a:r>
            <a:r>
              <a:rPr lang="fr-FR" sz="2000" dirty="0">
                <a:solidFill>
                  <a:srgbClr val="000000"/>
                </a:solidFill>
              </a:rPr>
              <a:t> (TN ou non)</a:t>
            </a:r>
          </a:p>
          <a:p>
            <a:r>
              <a:rPr lang="fr-FR" sz="2000" dirty="0" err="1">
                <a:solidFill>
                  <a:srgbClr val="000000"/>
                </a:solidFill>
              </a:rPr>
              <a:t>hormonoR</a:t>
            </a:r>
            <a:r>
              <a:rPr lang="fr-FR" sz="2000" dirty="0">
                <a:solidFill>
                  <a:srgbClr val="000000"/>
                </a:solidFill>
              </a:rPr>
              <a:t> si RH+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Max </a:t>
            </a:r>
            <a:r>
              <a:rPr lang="fr-FR" sz="2000" b="1" u="sng" dirty="0">
                <a:solidFill>
                  <a:srgbClr val="FF0000"/>
                </a:solidFill>
              </a:rPr>
              <a:t>3 L</a:t>
            </a:r>
            <a:r>
              <a:rPr lang="fr-FR" sz="2000" dirty="0">
                <a:solidFill>
                  <a:srgbClr val="000000"/>
                </a:solidFill>
              </a:rPr>
              <a:t> de chimio en </a:t>
            </a:r>
            <a:r>
              <a:rPr lang="fr-FR" sz="2000" dirty="0" err="1">
                <a:solidFill>
                  <a:srgbClr val="000000"/>
                </a:solidFill>
              </a:rPr>
              <a:t>meta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Si platine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Pas de progression sous Platine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&gt;= </a:t>
            </a:r>
            <a:r>
              <a:rPr lang="fr-FR" sz="2000" b="1" u="sng" dirty="0">
                <a:solidFill>
                  <a:srgbClr val="FF0000"/>
                </a:solidFill>
              </a:rPr>
              <a:t>6m.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après </a:t>
            </a:r>
            <a:r>
              <a:rPr lang="fr-FR" sz="2000" dirty="0" err="1">
                <a:solidFill>
                  <a:srgbClr val="000000"/>
                </a:solidFill>
              </a:rPr>
              <a:t>ttt</a:t>
            </a:r>
            <a:r>
              <a:rPr lang="fr-FR" sz="2000" dirty="0">
                <a:solidFill>
                  <a:srgbClr val="000000"/>
                </a:solidFill>
              </a:rPr>
              <a:t> (</a:t>
            </a:r>
            <a:r>
              <a:rPr lang="fr-FR" sz="2000" dirty="0" err="1">
                <a:solidFill>
                  <a:srgbClr val="000000"/>
                </a:solidFill>
              </a:rPr>
              <a:t>neo</a:t>
            </a:r>
            <a:r>
              <a:rPr lang="fr-FR" sz="2000" dirty="0">
                <a:solidFill>
                  <a:srgbClr val="000000"/>
                </a:solidFill>
              </a:rPr>
              <a:t>)</a:t>
            </a:r>
            <a:r>
              <a:rPr lang="fr-FR" sz="2000" dirty="0" err="1">
                <a:solidFill>
                  <a:srgbClr val="000000"/>
                </a:solidFill>
              </a:rPr>
              <a:t>adj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46335" y="5353198"/>
            <a:ext cx="3668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err="1">
                <a:solidFill>
                  <a:srgbClr val="000000"/>
                </a:solidFill>
                <a:latin typeface="Arial"/>
                <a:cs typeface="Arial"/>
              </a:rPr>
              <a:t>Litton</a:t>
            </a:r>
            <a:r>
              <a:rPr lang="fr-FR" sz="1600" i="1" dirty="0">
                <a:solidFill>
                  <a:srgbClr val="000000"/>
                </a:solidFill>
                <a:latin typeface="Arial"/>
                <a:cs typeface="Arial"/>
              </a:rPr>
              <a:t> et al NEJM 2018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5684028" y="2314228"/>
            <a:ext cx="5452533" cy="2634243"/>
            <a:chOff x="4202290" y="1471083"/>
            <a:chExt cx="5452533" cy="2634243"/>
          </a:xfrm>
        </p:grpSpPr>
        <p:sp>
          <p:nvSpPr>
            <p:cNvPr id="14" name="ZoneTexte 13"/>
            <p:cNvSpPr txBox="1"/>
            <p:nvPr/>
          </p:nvSpPr>
          <p:spPr>
            <a:xfrm>
              <a:off x="4614334" y="1957917"/>
              <a:ext cx="352776" cy="1323439"/>
            </a:xfrm>
            <a:prstGeom prst="rect">
              <a:avLst/>
            </a:prstGeom>
            <a:noFill/>
            <a:ln>
              <a:solidFill>
                <a:srgbClr val="83005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0000"/>
                  </a:solidFill>
                </a:rPr>
                <a:t>RAND</a:t>
              </a:r>
            </a:p>
          </p:txBody>
        </p:sp>
        <p:cxnSp>
          <p:nvCxnSpPr>
            <p:cNvPr id="15" name="Connecteur droit avec flèche 14"/>
            <p:cNvCxnSpPr>
              <a:stCxn id="14" idx="3"/>
            </p:cNvCxnSpPr>
            <p:nvPr/>
          </p:nvCxnSpPr>
          <p:spPr>
            <a:xfrm flipV="1">
              <a:off x="4967110" y="1788589"/>
              <a:ext cx="860778" cy="831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6081890" y="1471083"/>
              <a:ext cx="2539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err="1">
                  <a:solidFill>
                    <a:srgbClr val="FF0000"/>
                  </a:solidFill>
                </a:rPr>
                <a:t>Talazoparib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81890" y="3296355"/>
              <a:ext cx="3572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00"/>
                  </a:solidFill>
                  <a:latin typeface="Arial"/>
                  <a:cs typeface="Arial"/>
                </a:rPr>
                <a:t>Choix du médecin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964288" y="2832786"/>
              <a:ext cx="962378" cy="5997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4202290" y="3582106"/>
              <a:ext cx="1301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000000"/>
                  </a:solidFill>
                  <a:latin typeface="Arial"/>
                  <a:cs typeface="Arial"/>
                </a:rPr>
                <a:t>2:1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C50A9F2-6259-4BA5-99BE-DC75371AC8D1}"/>
              </a:ext>
            </a:extLst>
          </p:cNvPr>
          <p:cNvSpPr txBox="1"/>
          <p:nvPr/>
        </p:nvSpPr>
        <p:spPr>
          <a:xfrm>
            <a:off x="5483768" y="5902921"/>
            <a:ext cx="166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CJP : PFS</a:t>
            </a:r>
          </a:p>
        </p:txBody>
      </p:sp>
    </p:spTree>
    <p:extLst>
      <p:ext uri="{BB962C8B-B14F-4D97-AF65-F5344CB8AC3E}">
        <p14:creationId xmlns:p14="http://schemas.microsoft.com/office/powerpoint/2010/main" val="127269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17881-3238-4D1B-B67C-94212EE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Olympiad et </a:t>
            </a:r>
            <a:r>
              <a:rPr lang="en-GB" sz="3600" b="1" dirty="0" err="1">
                <a:solidFill>
                  <a:schemeClr val="accent1"/>
                </a:solidFill>
              </a:rPr>
              <a:t>Embraca</a:t>
            </a:r>
            <a:r>
              <a:rPr lang="en-GB" sz="3600" b="1" dirty="0">
                <a:solidFill>
                  <a:schemeClr val="accent1"/>
                </a:solidFill>
              </a:rPr>
              <a:t> : </a:t>
            </a:r>
            <a:r>
              <a:rPr lang="en-GB" sz="3600" b="1" dirty="0" err="1">
                <a:solidFill>
                  <a:schemeClr val="accent1"/>
                </a:solidFill>
              </a:rPr>
              <a:t>résultats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EDEC2A-C88B-423B-8C8F-AC9C6EB10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5" t="28895" r="20204" b="17401"/>
          <a:stretch/>
        </p:blipFill>
        <p:spPr>
          <a:xfrm>
            <a:off x="1873146" y="1196752"/>
            <a:ext cx="8445708" cy="41044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E5FD8E-9AA7-4309-9005-4CAEC2489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6" t="82599" r="51969" b="14601"/>
          <a:stretch/>
        </p:blipFill>
        <p:spPr>
          <a:xfrm>
            <a:off x="8184232" y="6497579"/>
            <a:ext cx="2230358" cy="1715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29A2A0-5F73-4347-8A83-5B4E9B39D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75" t="37345" r="24401" b="26255"/>
          <a:stretch/>
        </p:blipFill>
        <p:spPr>
          <a:xfrm>
            <a:off x="2207568" y="5301208"/>
            <a:ext cx="3312368" cy="13890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A28329-9A6A-47D9-8C99-9260C1260D22}"/>
              </a:ext>
            </a:extLst>
          </p:cNvPr>
          <p:cNvSpPr txBox="1"/>
          <p:nvPr/>
        </p:nvSpPr>
        <p:spPr>
          <a:xfrm>
            <a:off x="5951984" y="550132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 err="1">
                <a:sym typeface="Wingdings" panose="05000000000000000000" pitchFamily="2" charset="2"/>
              </a:rPr>
              <a:t>Amélioration</a:t>
            </a:r>
            <a:r>
              <a:rPr lang="en-GB" dirty="0">
                <a:sym typeface="Wingdings" panose="05000000000000000000" pitchFamily="2" charset="2"/>
              </a:rPr>
              <a:t> PFS, </a:t>
            </a:r>
            <a:r>
              <a:rPr lang="en-GB" dirty="0" err="1">
                <a:sym typeface="Wingdings" panose="05000000000000000000" pitchFamily="2" charset="2"/>
              </a:rPr>
              <a:t>taux</a:t>
            </a:r>
            <a:r>
              <a:rPr lang="en-GB" dirty="0">
                <a:sym typeface="Wingdings" panose="05000000000000000000" pitchFamily="2" charset="2"/>
              </a:rPr>
              <a:t> de </a:t>
            </a:r>
            <a:r>
              <a:rPr lang="en-GB" dirty="0" err="1">
                <a:sym typeface="Wingdings" panose="05000000000000000000" pitchFamily="2" charset="2"/>
              </a:rPr>
              <a:t>réponse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qualité</a:t>
            </a:r>
            <a:r>
              <a:rPr lang="en-GB" dirty="0">
                <a:sym typeface="Wingdings" panose="05000000000000000000" pitchFamily="2" charset="2"/>
              </a:rPr>
              <a:t> de vie, </a:t>
            </a:r>
            <a:r>
              <a:rPr lang="en-GB" dirty="0" err="1">
                <a:sym typeface="Wingdings" panose="05000000000000000000" pitchFamily="2" charset="2"/>
              </a:rPr>
              <a:t>moins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toxique</a:t>
            </a:r>
            <a:r>
              <a:rPr lang="en-GB" dirty="0">
                <a:sym typeface="Wingdings" panose="05000000000000000000" pitchFamily="2" charset="2"/>
              </a:rPr>
              <a:t> que la </a:t>
            </a:r>
            <a:r>
              <a:rPr lang="en-GB" dirty="0" err="1">
                <a:sym typeface="Wingdings" panose="05000000000000000000" pitchFamily="2" charset="2"/>
              </a:rPr>
              <a:t>chimiothérapie</a:t>
            </a:r>
            <a:r>
              <a:rPr lang="en-GB" dirty="0"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1876" y="2564857"/>
            <a:ext cx="8552266" cy="1102519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Mutation de BRCA et (statut HRD)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Inhibiteur de PARP - cancers de l’ovaire &gt;= stade 3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36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021" t="12407" r="9062" b="5185"/>
          <a:stretch/>
        </p:blipFill>
        <p:spPr>
          <a:xfrm>
            <a:off x="1371600" y="1360140"/>
            <a:ext cx="9448800" cy="52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Olaparib</a:t>
            </a:r>
            <a:r>
              <a:rPr lang="fr-FR" dirty="0"/>
              <a:t> en 1</a:t>
            </a:r>
            <a:r>
              <a:rPr lang="fr-FR" baseline="30000" dirty="0"/>
              <a:t>ère</a:t>
            </a:r>
            <a:r>
              <a:rPr lang="fr-FR" dirty="0"/>
              <a:t>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2396" t="23889" r="21979" b="24999"/>
          <a:stretch/>
        </p:blipFill>
        <p:spPr>
          <a:xfrm>
            <a:off x="0" y="2291557"/>
            <a:ext cx="6413223" cy="3314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5417" t="28333" r="25312" b="19074"/>
          <a:stretch/>
        </p:blipFill>
        <p:spPr>
          <a:xfrm>
            <a:off x="6413223" y="2195478"/>
            <a:ext cx="5680628" cy="3410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13757" y="6277650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Lancet </a:t>
            </a:r>
            <a:r>
              <a:rPr lang="fr-FR" dirty="0" err="1"/>
              <a:t>Oncol</a:t>
            </a:r>
            <a:r>
              <a:rPr lang="fr-FR" dirty="0"/>
              <a:t>. 2021</a:t>
            </a:r>
          </a:p>
        </p:txBody>
      </p:sp>
    </p:spTree>
    <p:extLst>
      <p:ext uri="{BB962C8B-B14F-4D97-AF65-F5344CB8AC3E}">
        <p14:creationId xmlns:p14="http://schemas.microsoft.com/office/powerpoint/2010/main" val="332942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71" t="34815" r="54271" b="22222"/>
          <a:stretch/>
        </p:blipFill>
        <p:spPr>
          <a:xfrm>
            <a:off x="245023" y="2248694"/>
            <a:ext cx="5821417" cy="3200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354" t="42222" r="54896" b="14445"/>
          <a:stretch/>
        </p:blipFill>
        <p:spPr>
          <a:xfrm>
            <a:off x="6066440" y="2220310"/>
            <a:ext cx="5793828" cy="32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25D541-672E-C5FB-5D16-1E3B7BDC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3" y="74644"/>
            <a:ext cx="4865473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F63CA71-0B4B-C3A8-00E1-376128EA3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76" y="552450"/>
            <a:ext cx="7046610" cy="25776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0AE8B20-EAF5-840E-60B8-80DBFC9EC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159" y="4075519"/>
            <a:ext cx="669084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E5585-F10A-D9F9-E25D-A3A82250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PARP Inhibitors Mechanism of Action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1E0E1F-E376-CDF8-EE92-9FF1C1D40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B844AF-9129-0C92-26A7-B12F568E20FF}"/>
              </a:ext>
            </a:extLst>
          </p:cNvPr>
          <p:cNvSpPr txBox="1">
            <a:spLocks/>
          </p:cNvSpPr>
          <p:nvPr/>
        </p:nvSpPr>
        <p:spPr>
          <a:xfrm>
            <a:off x="1828800" y="1143000"/>
            <a:ext cx="8458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2C7F69D-8540-6DEF-933C-636BD863A3FB}"/>
              </a:ext>
            </a:extLst>
          </p:cNvPr>
          <p:cNvSpPr txBox="1">
            <a:spLocks/>
          </p:cNvSpPr>
          <p:nvPr/>
        </p:nvSpPr>
        <p:spPr>
          <a:xfrm>
            <a:off x="1524000" y="6629400"/>
            <a:ext cx="1905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FC5797F-07EC-4E67-81E3-489147C389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C74585B5-7C8A-E16F-9EF4-1B9759EF44E7}"/>
              </a:ext>
            </a:extLst>
          </p:cNvPr>
          <p:cNvGrpSpPr/>
          <p:nvPr/>
        </p:nvGrpSpPr>
        <p:grpSpPr>
          <a:xfrm>
            <a:off x="2438400" y="1676401"/>
            <a:ext cx="7467600" cy="4737041"/>
            <a:chOff x="533400" y="1295400"/>
            <a:chExt cx="8153400" cy="5172075"/>
          </a:xfrm>
        </p:grpSpPr>
        <p:pic>
          <p:nvPicPr>
            <p:cNvPr id="7" name="Picture 2" descr="http://www.bioscience.org/2013/v18/af/4188/fig1.jpg">
              <a:extLst>
                <a:ext uri="{FF2B5EF4-FFF2-40B4-BE49-F238E27FC236}">
                  <a16:creationId xmlns:a16="http://schemas.microsoft.com/office/drawing/2014/main" id="{01EFB14D-8845-6076-7BD3-F38961F42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524000"/>
              <a:ext cx="3464557" cy="4943475"/>
            </a:xfrm>
            <a:prstGeom prst="rect">
              <a:avLst/>
            </a:prstGeom>
            <a:noFill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00DB6E-905B-6355-F179-E51F94F019AB}"/>
                </a:ext>
              </a:extLst>
            </p:cNvPr>
            <p:cNvSpPr/>
            <p:nvPr/>
          </p:nvSpPr>
          <p:spPr bwMode="auto">
            <a:xfrm>
              <a:off x="2743200" y="1676400"/>
              <a:ext cx="1752600" cy="44196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702900D1-89CB-E6EC-4A75-78F63F69072B}"/>
                </a:ext>
              </a:extLst>
            </p:cNvPr>
            <p:cNvSpPr txBox="1"/>
            <p:nvPr/>
          </p:nvSpPr>
          <p:spPr>
            <a:xfrm>
              <a:off x="2667000" y="1676400"/>
              <a:ext cx="1523999" cy="104172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1. Single Strand Breaks in DNA Recognized by PARP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AF4400D-D1E6-29AB-3E9D-98067880074D}"/>
                </a:ext>
              </a:extLst>
            </p:cNvPr>
            <p:cNvSpPr txBox="1"/>
            <p:nvPr/>
          </p:nvSpPr>
          <p:spPr>
            <a:xfrm>
              <a:off x="2667001" y="3299936"/>
              <a:ext cx="1752599" cy="104172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2. PARP flags DNA for repair and recruits help, and adds PAR to itself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FD0F248D-0897-E8A8-DD57-4437EC46177D}"/>
                </a:ext>
              </a:extLst>
            </p:cNvPr>
            <p:cNvSpPr txBox="1"/>
            <p:nvPr/>
          </p:nvSpPr>
          <p:spPr>
            <a:xfrm>
              <a:off x="2667000" y="4953000"/>
              <a:ext cx="1676398" cy="8065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3. After DNA is fixed, the help is released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E23355D-6E8C-46D9-3401-C135C3C0B84C}"/>
                </a:ext>
              </a:extLst>
            </p:cNvPr>
            <p:cNvSpPr txBox="1"/>
            <p:nvPr/>
          </p:nvSpPr>
          <p:spPr>
            <a:xfrm>
              <a:off x="5714999" y="4136395"/>
              <a:ext cx="201696" cy="28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100" b="1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63E2551D-110A-EA67-D21A-5735E9DF6911}"/>
                </a:ext>
              </a:extLst>
            </p:cNvPr>
            <p:cNvSpPr/>
            <p:nvPr/>
          </p:nvSpPr>
          <p:spPr bwMode="auto">
            <a:xfrm>
              <a:off x="6934200" y="4944533"/>
              <a:ext cx="990600" cy="3048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tx2"/>
                  </a:solidFill>
                  <a:ea typeface="ＭＳ Ｐゴシック" charset="-128"/>
                  <a:cs typeface="Arial" pitchFamily="34" charset="0"/>
                </a:rPr>
                <a:t>BRCA1/2 --</a:t>
              </a:r>
            </a:p>
          </p:txBody>
        </p:sp>
        <p:cxnSp>
          <p:nvCxnSpPr>
            <p:cNvPr id="14" name="Straight Connector 20">
              <a:extLst>
                <a:ext uri="{FF2B5EF4-FFF2-40B4-BE49-F238E27FC236}">
                  <a16:creationId xmlns:a16="http://schemas.microsoft.com/office/drawing/2014/main" id="{71ADA3EA-831F-2E4A-151F-F73499C6EA2A}"/>
                </a:ext>
              </a:extLst>
            </p:cNvPr>
            <p:cNvCxnSpPr/>
            <p:nvPr/>
          </p:nvCxnSpPr>
          <p:spPr bwMode="auto">
            <a:xfrm>
              <a:off x="7298266" y="4876800"/>
              <a:ext cx="22860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oup 31">
              <a:extLst>
                <a:ext uri="{FF2B5EF4-FFF2-40B4-BE49-F238E27FC236}">
                  <a16:creationId xmlns:a16="http://schemas.microsoft.com/office/drawing/2014/main" id="{CE19A581-6A4A-4A8A-472C-A33449600669}"/>
                </a:ext>
              </a:extLst>
            </p:cNvPr>
            <p:cNvGrpSpPr/>
            <p:nvPr/>
          </p:nvGrpSpPr>
          <p:grpSpPr>
            <a:xfrm>
              <a:off x="4724400" y="1981200"/>
              <a:ext cx="990600" cy="304800"/>
              <a:chOff x="4724400" y="1981200"/>
              <a:chExt cx="1371600" cy="228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2F3F52C-B42E-90FA-D4DA-F7FE29AF939A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3D7EEB9-4814-F495-2841-CF1C71D50DE1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B93FE08-6F19-24A1-2D45-AFFFACFE46EF}"/>
                  </a:ext>
                </a:extLst>
              </p:cNvPr>
              <p:cNvSpPr/>
              <p:nvPr/>
            </p:nvSpPr>
            <p:spPr bwMode="auto">
              <a:xfrm>
                <a:off x="4724400" y="2133600"/>
                <a:ext cx="1371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4CD89E-B52F-71EB-3E1F-46F985A15C10}"/>
                </a:ext>
              </a:extLst>
            </p:cNvPr>
            <p:cNvSpPr/>
            <p:nvPr/>
          </p:nvSpPr>
          <p:spPr bwMode="auto">
            <a:xfrm>
              <a:off x="6248400" y="21844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EE8BBEC9-0CC6-C307-8BE7-07049D12935E}"/>
                </a:ext>
              </a:extLst>
            </p:cNvPr>
            <p:cNvGrpSpPr/>
            <p:nvPr/>
          </p:nvGrpSpPr>
          <p:grpSpPr>
            <a:xfrm>
              <a:off x="4724400" y="3581400"/>
              <a:ext cx="990600" cy="304800"/>
              <a:chOff x="4724400" y="1981200"/>
              <a:chExt cx="1371600" cy="2286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CDD679A-8BFB-5076-7A07-8D0C99554C89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BEBF22-32E4-EA67-F59D-32D3D807F4BC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7E87CF-055A-DE39-BAE2-14035FFAFF03}"/>
                  </a:ext>
                </a:extLst>
              </p:cNvPr>
              <p:cNvSpPr/>
              <p:nvPr/>
            </p:nvSpPr>
            <p:spPr bwMode="auto">
              <a:xfrm>
                <a:off x="4724400" y="2133600"/>
                <a:ext cx="1371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grpSp>
          <p:nvGrpSpPr>
            <p:cNvPr id="18" name="Group 44">
              <a:extLst>
                <a:ext uri="{FF2B5EF4-FFF2-40B4-BE49-F238E27FC236}">
                  <a16:creationId xmlns:a16="http://schemas.microsoft.com/office/drawing/2014/main" id="{66A65FAB-F56C-D1C8-6B45-3EBF2EE56F99}"/>
                </a:ext>
              </a:extLst>
            </p:cNvPr>
            <p:cNvGrpSpPr/>
            <p:nvPr/>
          </p:nvGrpSpPr>
          <p:grpSpPr>
            <a:xfrm>
              <a:off x="6172200" y="3581400"/>
              <a:ext cx="990600" cy="101600"/>
              <a:chOff x="4724400" y="1981200"/>
              <a:chExt cx="1371600" cy="762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5BD431-971C-A1F7-ECF3-9A58B069F902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6B09D9D-7608-452D-A233-3954FB4BBB4C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8C5484-029C-67AD-DF79-71D1A0F2C8E2}"/>
                </a:ext>
              </a:extLst>
            </p:cNvPr>
            <p:cNvSpPr/>
            <p:nvPr/>
          </p:nvSpPr>
          <p:spPr bwMode="auto">
            <a:xfrm>
              <a:off x="7696200" y="37846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20" name="Oval 56">
              <a:extLst>
                <a:ext uri="{FF2B5EF4-FFF2-40B4-BE49-F238E27FC236}">
                  <a16:creationId xmlns:a16="http://schemas.microsoft.com/office/drawing/2014/main" id="{AC3AAA24-292D-46DD-28D3-4EBEC91A7AC0}"/>
                </a:ext>
              </a:extLst>
            </p:cNvPr>
            <p:cNvSpPr/>
            <p:nvPr/>
          </p:nvSpPr>
          <p:spPr bwMode="auto">
            <a:xfrm>
              <a:off x="5562600" y="1676400"/>
              <a:ext cx="762000" cy="2286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ea typeface="ＭＳ Ｐゴシック" charset="-128"/>
                  <a:cs typeface="Arial" pitchFamily="34" charset="0"/>
                </a:rPr>
                <a:t>PARP</a:t>
              </a:r>
            </a:p>
          </p:txBody>
        </p:sp>
        <p:sp>
          <p:nvSpPr>
            <p:cNvPr id="21" name="Oval 57">
              <a:extLst>
                <a:ext uri="{FF2B5EF4-FFF2-40B4-BE49-F238E27FC236}">
                  <a16:creationId xmlns:a16="http://schemas.microsoft.com/office/drawing/2014/main" id="{DC8E8549-38F6-DBF9-94EA-D043C0C35C0B}"/>
                </a:ext>
              </a:extLst>
            </p:cNvPr>
            <p:cNvSpPr/>
            <p:nvPr/>
          </p:nvSpPr>
          <p:spPr bwMode="auto">
            <a:xfrm>
              <a:off x="5562600" y="3208864"/>
              <a:ext cx="762000" cy="2286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ea typeface="ＭＳ Ｐゴシック" charset="-128"/>
                  <a:cs typeface="Arial" pitchFamily="34" charset="0"/>
                </a:rPr>
                <a:t>PARP</a:t>
              </a:r>
            </a:p>
          </p:txBody>
        </p:sp>
        <p:cxnSp>
          <p:nvCxnSpPr>
            <p:cNvPr id="22" name="Straight Connector 58">
              <a:extLst>
                <a:ext uri="{FF2B5EF4-FFF2-40B4-BE49-F238E27FC236}">
                  <a16:creationId xmlns:a16="http://schemas.microsoft.com/office/drawing/2014/main" id="{6DEAD365-73E4-1E26-16E8-373FF24453B8}"/>
                </a:ext>
              </a:extLst>
            </p:cNvPr>
            <p:cNvCxnSpPr/>
            <p:nvPr/>
          </p:nvCxnSpPr>
          <p:spPr bwMode="auto">
            <a:xfrm>
              <a:off x="5808137" y="3124200"/>
              <a:ext cx="22860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CDA99F-4FBC-4209-A46E-F980781B9DD9}"/>
                </a:ext>
              </a:extLst>
            </p:cNvPr>
            <p:cNvSpPr/>
            <p:nvPr/>
          </p:nvSpPr>
          <p:spPr bwMode="auto">
            <a:xfrm>
              <a:off x="6248400" y="19812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D04E31-7D1D-76F1-189A-54AF9D16A700}"/>
                </a:ext>
              </a:extLst>
            </p:cNvPr>
            <p:cNvSpPr/>
            <p:nvPr/>
          </p:nvSpPr>
          <p:spPr bwMode="auto">
            <a:xfrm>
              <a:off x="7696200" y="35814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25" name="Oval 62">
              <a:extLst>
                <a:ext uri="{FF2B5EF4-FFF2-40B4-BE49-F238E27FC236}">
                  <a16:creationId xmlns:a16="http://schemas.microsoft.com/office/drawing/2014/main" id="{B7BFECA0-D4C8-1173-7065-AAC9F6F0B21E}"/>
                </a:ext>
              </a:extLst>
            </p:cNvPr>
            <p:cNvSpPr/>
            <p:nvPr/>
          </p:nvSpPr>
          <p:spPr bwMode="auto">
            <a:xfrm>
              <a:off x="6934200" y="3200400"/>
              <a:ext cx="990600" cy="3048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tx2"/>
                  </a:solidFill>
                  <a:ea typeface="ＭＳ Ｐゴシック" charset="-128"/>
                  <a:cs typeface="Arial" pitchFamily="34" charset="0"/>
                </a:rPr>
                <a:t>BRCA1/2</a:t>
              </a:r>
            </a:p>
          </p:txBody>
        </p:sp>
        <p:grpSp>
          <p:nvGrpSpPr>
            <p:cNvPr id="26" name="Group 63">
              <a:extLst>
                <a:ext uri="{FF2B5EF4-FFF2-40B4-BE49-F238E27FC236}">
                  <a16:creationId xmlns:a16="http://schemas.microsoft.com/office/drawing/2014/main" id="{A6891901-D2CB-2E8F-F31C-5447BE7BEDDC}"/>
                </a:ext>
              </a:extLst>
            </p:cNvPr>
            <p:cNvGrpSpPr/>
            <p:nvPr/>
          </p:nvGrpSpPr>
          <p:grpSpPr>
            <a:xfrm>
              <a:off x="4724400" y="5334000"/>
              <a:ext cx="990600" cy="304800"/>
              <a:chOff x="4724400" y="1981200"/>
              <a:chExt cx="1371600" cy="2286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EC8F3C8-F8CA-E783-BCB3-CE40B565DD8B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9ACC0-7BE4-28FD-DE11-B733FB62091E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B2762B2-86A2-AA55-E765-68094B9C6E4D}"/>
                  </a:ext>
                </a:extLst>
              </p:cNvPr>
              <p:cNvSpPr/>
              <p:nvPr/>
            </p:nvSpPr>
            <p:spPr bwMode="auto">
              <a:xfrm>
                <a:off x="4724400" y="2133600"/>
                <a:ext cx="1371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2CF3A3B4-FCA4-AEEB-2A85-0ABCC2533271}"/>
                </a:ext>
              </a:extLst>
            </p:cNvPr>
            <p:cNvGrpSpPr/>
            <p:nvPr/>
          </p:nvGrpSpPr>
          <p:grpSpPr>
            <a:xfrm>
              <a:off x="6172200" y="5334000"/>
              <a:ext cx="990600" cy="101600"/>
              <a:chOff x="4724400" y="1981200"/>
              <a:chExt cx="1371600" cy="762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DD9C15-6397-D5CD-10F8-F996BB71C6B5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C3E30B-F481-4C58-6D56-3C9278C633FA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sp>
          <p:nvSpPr>
            <p:cNvPr id="28" name="Oval 72">
              <a:extLst>
                <a:ext uri="{FF2B5EF4-FFF2-40B4-BE49-F238E27FC236}">
                  <a16:creationId xmlns:a16="http://schemas.microsoft.com/office/drawing/2014/main" id="{29123ECF-968C-8655-417E-632AD1877DFA}"/>
                </a:ext>
              </a:extLst>
            </p:cNvPr>
            <p:cNvSpPr/>
            <p:nvPr/>
          </p:nvSpPr>
          <p:spPr bwMode="auto">
            <a:xfrm>
              <a:off x="5562600" y="4961464"/>
              <a:ext cx="762000" cy="2286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ea typeface="ＭＳ Ｐゴシック" charset="-128"/>
                  <a:cs typeface="Arial" pitchFamily="34" charset="0"/>
                </a:rPr>
                <a:t>PARP</a:t>
              </a:r>
            </a:p>
          </p:txBody>
        </p:sp>
        <p:cxnSp>
          <p:nvCxnSpPr>
            <p:cNvPr id="29" name="Straight Connector 73">
              <a:extLst>
                <a:ext uri="{FF2B5EF4-FFF2-40B4-BE49-F238E27FC236}">
                  <a16:creationId xmlns:a16="http://schemas.microsoft.com/office/drawing/2014/main" id="{3AD3C33D-B6C8-31EC-7AA1-22BBAEC6C7BB}"/>
                </a:ext>
              </a:extLst>
            </p:cNvPr>
            <p:cNvCxnSpPr/>
            <p:nvPr/>
          </p:nvCxnSpPr>
          <p:spPr bwMode="auto">
            <a:xfrm>
              <a:off x="5808137" y="4876800"/>
              <a:ext cx="22860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77">
              <a:extLst>
                <a:ext uri="{FF2B5EF4-FFF2-40B4-BE49-F238E27FC236}">
                  <a16:creationId xmlns:a16="http://schemas.microsoft.com/office/drawing/2014/main" id="{2D8CAC93-C7DC-C761-B3CA-EB38C59DDCFA}"/>
                </a:ext>
              </a:extLst>
            </p:cNvPr>
            <p:cNvCxnSpPr/>
            <p:nvPr/>
          </p:nvCxnSpPr>
          <p:spPr bwMode="auto">
            <a:xfrm>
              <a:off x="5867400" y="21336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78">
              <a:extLst>
                <a:ext uri="{FF2B5EF4-FFF2-40B4-BE49-F238E27FC236}">
                  <a16:creationId xmlns:a16="http://schemas.microsoft.com/office/drawing/2014/main" id="{7D5CDF6C-DE81-5418-EF06-838BC8E2147D}"/>
                </a:ext>
              </a:extLst>
            </p:cNvPr>
            <p:cNvCxnSpPr/>
            <p:nvPr/>
          </p:nvCxnSpPr>
          <p:spPr bwMode="auto">
            <a:xfrm>
              <a:off x="5834742" y="37338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79">
              <a:extLst>
                <a:ext uri="{FF2B5EF4-FFF2-40B4-BE49-F238E27FC236}">
                  <a16:creationId xmlns:a16="http://schemas.microsoft.com/office/drawing/2014/main" id="{34EEDF3B-E639-4A28-2145-9D3345E6B716}"/>
                </a:ext>
              </a:extLst>
            </p:cNvPr>
            <p:cNvCxnSpPr/>
            <p:nvPr/>
          </p:nvCxnSpPr>
          <p:spPr bwMode="auto">
            <a:xfrm>
              <a:off x="5834742" y="54864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80">
              <a:extLst>
                <a:ext uri="{FF2B5EF4-FFF2-40B4-BE49-F238E27FC236}">
                  <a16:creationId xmlns:a16="http://schemas.microsoft.com/office/drawing/2014/main" id="{9B57353B-EDA3-75AC-2BA8-D3CC3825F130}"/>
                </a:ext>
              </a:extLst>
            </p:cNvPr>
            <p:cNvCxnSpPr/>
            <p:nvPr/>
          </p:nvCxnSpPr>
          <p:spPr bwMode="auto">
            <a:xfrm>
              <a:off x="7239000" y="54864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81">
              <a:extLst>
                <a:ext uri="{FF2B5EF4-FFF2-40B4-BE49-F238E27FC236}">
                  <a16:creationId xmlns:a16="http://schemas.microsoft.com/office/drawing/2014/main" id="{9406DA63-7B4A-9DFF-676A-6A08ED6749B8}"/>
                </a:ext>
              </a:extLst>
            </p:cNvPr>
            <p:cNvCxnSpPr/>
            <p:nvPr/>
          </p:nvCxnSpPr>
          <p:spPr bwMode="auto">
            <a:xfrm>
              <a:off x="7239000" y="37338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82">
              <a:extLst>
                <a:ext uri="{FF2B5EF4-FFF2-40B4-BE49-F238E27FC236}">
                  <a16:creationId xmlns:a16="http://schemas.microsoft.com/office/drawing/2014/main" id="{AB8208BC-6C8D-FFB4-0EC6-9E712C175A4E}"/>
                </a:ext>
              </a:extLst>
            </p:cNvPr>
            <p:cNvSpPr txBox="1"/>
            <p:nvPr/>
          </p:nvSpPr>
          <p:spPr>
            <a:xfrm>
              <a:off x="4267200" y="1295400"/>
              <a:ext cx="3239093" cy="302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Cancer Cell able to repair single strand break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E9CE5FD-0CE2-FC57-64A8-E469F1E5F8D9}"/>
                </a:ext>
              </a:extLst>
            </p:cNvPr>
            <p:cNvSpPr/>
            <p:nvPr/>
          </p:nvSpPr>
          <p:spPr bwMode="auto">
            <a:xfrm>
              <a:off x="6172200" y="3784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6E832E-C4D4-9765-EFB8-4C0E0BA3025B}"/>
                </a:ext>
              </a:extLst>
            </p:cNvPr>
            <p:cNvSpPr/>
            <p:nvPr/>
          </p:nvSpPr>
          <p:spPr bwMode="auto">
            <a:xfrm>
              <a:off x="6722533" y="3784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57F5E5-2C58-F940-F9EC-070995E6BB94}"/>
                </a:ext>
              </a:extLst>
            </p:cNvPr>
            <p:cNvSpPr/>
            <p:nvPr/>
          </p:nvSpPr>
          <p:spPr bwMode="auto">
            <a:xfrm>
              <a:off x="6172200" y="5562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C92152-E693-F40C-2E3F-5D5CF0BE7C43}"/>
                </a:ext>
              </a:extLst>
            </p:cNvPr>
            <p:cNvSpPr/>
            <p:nvPr/>
          </p:nvSpPr>
          <p:spPr bwMode="auto">
            <a:xfrm>
              <a:off x="6722533" y="5562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40" name="TextBox 88">
              <a:extLst>
                <a:ext uri="{FF2B5EF4-FFF2-40B4-BE49-F238E27FC236}">
                  <a16:creationId xmlns:a16="http://schemas.microsoft.com/office/drawing/2014/main" id="{A9EA79E2-B3C1-9E08-D656-5B93C0DBC638}"/>
                </a:ext>
              </a:extLst>
            </p:cNvPr>
            <p:cNvSpPr txBox="1"/>
            <p:nvPr/>
          </p:nvSpPr>
          <p:spPr>
            <a:xfrm>
              <a:off x="4419600" y="2743201"/>
              <a:ext cx="2849354" cy="302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Cancer Cell treated with PARP inhibitor</a:t>
              </a:r>
            </a:p>
          </p:txBody>
        </p:sp>
        <p:sp>
          <p:nvSpPr>
            <p:cNvPr id="41" name="TextBox 89">
              <a:extLst>
                <a:ext uri="{FF2B5EF4-FFF2-40B4-BE49-F238E27FC236}">
                  <a16:creationId xmlns:a16="http://schemas.microsoft.com/office/drawing/2014/main" id="{4723C372-4FBB-64CB-26D4-568310466D80}"/>
                </a:ext>
              </a:extLst>
            </p:cNvPr>
            <p:cNvSpPr txBox="1"/>
            <p:nvPr/>
          </p:nvSpPr>
          <p:spPr>
            <a:xfrm>
              <a:off x="4191000" y="4507468"/>
              <a:ext cx="3255685" cy="302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BRCA Cancer Cell treated with PARP inhibitor</a:t>
              </a:r>
            </a:p>
          </p:txBody>
        </p:sp>
        <p:sp>
          <p:nvSpPr>
            <p:cNvPr id="42" name="TextBox 90">
              <a:extLst>
                <a:ext uri="{FF2B5EF4-FFF2-40B4-BE49-F238E27FC236}">
                  <a16:creationId xmlns:a16="http://schemas.microsoft.com/office/drawing/2014/main" id="{8C87903A-1920-27FD-9242-5E7FF9B7A839}"/>
                </a:ext>
              </a:extLst>
            </p:cNvPr>
            <p:cNvSpPr txBox="1"/>
            <p:nvPr/>
          </p:nvSpPr>
          <p:spPr>
            <a:xfrm>
              <a:off x="7924800" y="5105400"/>
              <a:ext cx="710939" cy="705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Cancer </a:t>
              </a:r>
            </a:p>
            <a:p>
              <a:r>
                <a:rPr lang="en-US" sz="1200" dirty="0"/>
                <a:t>Cell</a:t>
              </a:r>
            </a:p>
            <a:p>
              <a:r>
                <a:rPr lang="en-US" sz="1200" dirty="0"/>
                <a:t>dies</a:t>
              </a:r>
            </a:p>
          </p:txBody>
        </p:sp>
      </p:grpSp>
      <p:sp>
        <p:nvSpPr>
          <p:cNvPr id="56" name="TextBox 52">
            <a:extLst>
              <a:ext uri="{FF2B5EF4-FFF2-40B4-BE49-F238E27FC236}">
                <a16:creationId xmlns:a16="http://schemas.microsoft.com/office/drawing/2014/main" id="{3C11F67E-630F-0189-9EF1-FB94F03D12C8}"/>
              </a:ext>
            </a:extLst>
          </p:cNvPr>
          <p:cNvSpPr txBox="1"/>
          <p:nvPr/>
        </p:nvSpPr>
        <p:spPr>
          <a:xfrm>
            <a:off x="7075796" y="6093011"/>
            <a:ext cx="2786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PALB2 and other mutations may have similar sensitivity</a:t>
            </a:r>
          </a:p>
        </p:txBody>
      </p:sp>
    </p:spTree>
    <p:extLst>
      <p:ext uri="{BB962C8B-B14F-4D97-AF65-F5344CB8AC3E}">
        <p14:creationId xmlns:p14="http://schemas.microsoft.com/office/powerpoint/2010/main" val="206882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37A85-6CC0-D9E0-2B76-0F2FA47B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PARP Inhibitors Mechanism of Action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13A4-82B8-4170-03D9-2128965C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Box 52">
            <a:extLst>
              <a:ext uri="{FF2B5EF4-FFF2-40B4-BE49-F238E27FC236}">
                <a16:creationId xmlns:a16="http://schemas.microsoft.com/office/drawing/2014/main" id="{6CF76EAC-7241-4651-503B-4B0447C80012}"/>
              </a:ext>
            </a:extLst>
          </p:cNvPr>
          <p:cNvSpPr txBox="1"/>
          <p:nvPr/>
        </p:nvSpPr>
        <p:spPr>
          <a:xfrm>
            <a:off x="6993618" y="6085541"/>
            <a:ext cx="2786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PALB2 and other mutations may have similar sensitivity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D86C68EA-4E66-DF19-A147-74AC4105AD4C}"/>
              </a:ext>
            </a:extLst>
          </p:cNvPr>
          <p:cNvGrpSpPr/>
          <p:nvPr/>
        </p:nvGrpSpPr>
        <p:grpSpPr>
          <a:xfrm>
            <a:off x="2590800" y="1633760"/>
            <a:ext cx="7086600" cy="4495356"/>
            <a:chOff x="533400" y="1295400"/>
            <a:chExt cx="8153400" cy="5172075"/>
          </a:xfrm>
        </p:grpSpPr>
        <p:pic>
          <p:nvPicPr>
            <p:cNvPr id="6" name="Picture 2" descr="http://www.bioscience.org/2013/v18/af/4188/fig1.jpg">
              <a:extLst>
                <a:ext uri="{FF2B5EF4-FFF2-40B4-BE49-F238E27FC236}">
                  <a16:creationId xmlns:a16="http://schemas.microsoft.com/office/drawing/2014/main" id="{4BE8A764-BDDE-19F0-969F-C8D7AB779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524000"/>
              <a:ext cx="3464557" cy="4943475"/>
            </a:xfrm>
            <a:prstGeom prst="rect">
              <a:avLst/>
            </a:prstGeom>
            <a:noFill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A569A2-BF5C-1E5F-F0C3-4A359DCC4F7B}"/>
                </a:ext>
              </a:extLst>
            </p:cNvPr>
            <p:cNvSpPr/>
            <p:nvPr/>
          </p:nvSpPr>
          <p:spPr bwMode="auto">
            <a:xfrm>
              <a:off x="2743200" y="1676400"/>
              <a:ext cx="1752600" cy="44196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F94069E3-296A-9A29-C5A6-DD7C8FF92DDA}"/>
                </a:ext>
              </a:extLst>
            </p:cNvPr>
            <p:cNvSpPr txBox="1"/>
            <p:nvPr/>
          </p:nvSpPr>
          <p:spPr>
            <a:xfrm>
              <a:off x="2667000" y="1676400"/>
              <a:ext cx="1523999" cy="88527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1. Single Strand Breaks in DNA Recognized by PARP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DCCEAD1-AE9C-E220-84DB-3377FC58AA3F}"/>
                </a:ext>
              </a:extLst>
            </p:cNvPr>
            <p:cNvSpPr txBox="1"/>
            <p:nvPr/>
          </p:nvSpPr>
          <p:spPr>
            <a:xfrm>
              <a:off x="2667001" y="3299936"/>
              <a:ext cx="1752599" cy="88527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2. PARP flags DNA for repair and recruits help, and adds PAR to itself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182052-76D5-6EDF-811E-A2BB1AD69027}"/>
                </a:ext>
              </a:extLst>
            </p:cNvPr>
            <p:cNvSpPr txBox="1"/>
            <p:nvPr/>
          </p:nvSpPr>
          <p:spPr>
            <a:xfrm>
              <a:off x="2667000" y="4953000"/>
              <a:ext cx="1676399" cy="49575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3. After DNA is fixed, the help is released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2FACBC5-D83D-4579-36AF-1BFF36827973}"/>
                </a:ext>
              </a:extLst>
            </p:cNvPr>
            <p:cNvSpPr txBox="1"/>
            <p:nvPr/>
          </p:nvSpPr>
          <p:spPr>
            <a:xfrm>
              <a:off x="5715000" y="4136395"/>
              <a:ext cx="212540" cy="300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100" b="1" dirty="0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4A650BBF-6C52-C707-47D0-AD25CD437968}"/>
                </a:ext>
              </a:extLst>
            </p:cNvPr>
            <p:cNvSpPr/>
            <p:nvPr/>
          </p:nvSpPr>
          <p:spPr bwMode="auto">
            <a:xfrm>
              <a:off x="6934200" y="4944533"/>
              <a:ext cx="990600" cy="3048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tx2"/>
                  </a:solidFill>
                  <a:ea typeface="ＭＳ Ｐゴシック" charset="-128"/>
                  <a:cs typeface="Arial" pitchFamily="34" charset="0"/>
                </a:rPr>
                <a:t>BRCA1/2 --</a:t>
              </a:r>
            </a:p>
          </p:txBody>
        </p:sp>
        <p:cxnSp>
          <p:nvCxnSpPr>
            <p:cNvPr id="13" name="Straight Connector 20">
              <a:extLst>
                <a:ext uri="{FF2B5EF4-FFF2-40B4-BE49-F238E27FC236}">
                  <a16:creationId xmlns:a16="http://schemas.microsoft.com/office/drawing/2014/main" id="{8D86873A-EB14-4D9F-B4C2-15084231E81D}"/>
                </a:ext>
              </a:extLst>
            </p:cNvPr>
            <p:cNvCxnSpPr/>
            <p:nvPr/>
          </p:nvCxnSpPr>
          <p:spPr bwMode="auto">
            <a:xfrm>
              <a:off x="7298266" y="4876800"/>
              <a:ext cx="22860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" name="Group 31">
              <a:extLst>
                <a:ext uri="{FF2B5EF4-FFF2-40B4-BE49-F238E27FC236}">
                  <a16:creationId xmlns:a16="http://schemas.microsoft.com/office/drawing/2014/main" id="{A1D137D0-2C8B-D61D-0913-B25E62E88428}"/>
                </a:ext>
              </a:extLst>
            </p:cNvPr>
            <p:cNvGrpSpPr/>
            <p:nvPr/>
          </p:nvGrpSpPr>
          <p:grpSpPr>
            <a:xfrm>
              <a:off x="4724400" y="1981200"/>
              <a:ext cx="990600" cy="304800"/>
              <a:chOff x="4724400" y="1981200"/>
              <a:chExt cx="1371600" cy="2286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B48392A-A3F4-B164-053A-6A08E350BB51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2407A0-55F8-02AB-CD49-FE966C1A8433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5EDCC2B-7BB8-E34D-4811-3AB124214B9D}"/>
                  </a:ext>
                </a:extLst>
              </p:cNvPr>
              <p:cNvSpPr/>
              <p:nvPr/>
            </p:nvSpPr>
            <p:spPr bwMode="auto">
              <a:xfrm>
                <a:off x="4724400" y="2133600"/>
                <a:ext cx="1371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4AA9A4-6112-337D-005F-2A08B65DFD7F}"/>
                </a:ext>
              </a:extLst>
            </p:cNvPr>
            <p:cNvSpPr/>
            <p:nvPr/>
          </p:nvSpPr>
          <p:spPr bwMode="auto">
            <a:xfrm>
              <a:off x="6248400" y="21844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grpSp>
          <p:nvGrpSpPr>
            <p:cNvPr id="16" name="Group 40">
              <a:extLst>
                <a:ext uri="{FF2B5EF4-FFF2-40B4-BE49-F238E27FC236}">
                  <a16:creationId xmlns:a16="http://schemas.microsoft.com/office/drawing/2014/main" id="{4B72DF57-A6F0-F6C2-9232-36CC5FB8DB2B}"/>
                </a:ext>
              </a:extLst>
            </p:cNvPr>
            <p:cNvGrpSpPr/>
            <p:nvPr/>
          </p:nvGrpSpPr>
          <p:grpSpPr>
            <a:xfrm>
              <a:off x="4724400" y="3581400"/>
              <a:ext cx="990600" cy="304800"/>
              <a:chOff x="4724400" y="1981200"/>
              <a:chExt cx="1371600" cy="228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4B9C84-8CE3-CB16-ECFB-5C7CEB755BEC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3A25224-8593-9C2E-565B-523ADD5B4E31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D0EAAB2-240A-26DF-3F5E-FE944C73833F}"/>
                  </a:ext>
                </a:extLst>
              </p:cNvPr>
              <p:cNvSpPr/>
              <p:nvPr/>
            </p:nvSpPr>
            <p:spPr bwMode="auto">
              <a:xfrm>
                <a:off x="4724400" y="2133600"/>
                <a:ext cx="1371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67694E44-F4B8-5DB0-3064-10BDF24F0FBE}"/>
                </a:ext>
              </a:extLst>
            </p:cNvPr>
            <p:cNvGrpSpPr/>
            <p:nvPr/>
          </p:nvGrpSpPr>
          <p:grpSpPr>
            <a:xfrm>
              <a:off x="6172200" y="3581400"/>
              <a:ext cx="990600" cy="101600"/>
              <a:chOff x="4724400" y="1981200"/>
              <a:chExt cx="1371600" cy="762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CEB273-423C-112B-FBEB-FC42469BB0CC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BF449D-FEDE-E232-E2B0-20B1762D150A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8B4933-C6C0-2214-ACEA-E488BBEAD5DE}"/>
                </a:ext>
              </a:extLst>
            </p:cNvPr>
            <p:cNvSpPr/>
            <p:nvPr/>
          </p:nvSpPr>
          <p:spPr bwMode="auto">
            <a:xfrm>
              <a:off x="7696200" y="37846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19" name="Oval 56">
              <a:extLst>
                <a:ext uri="{FF2B5EF4-FFF2-40B4-BE49-F238E27FC236}">
                  <a16:creationId xmlns:a16="http://schemas.microsoft.com/office/drawing/2014/main" id="{17269994-5E5F-AFA6-3E85-A7FE85378956}"/>
                </a:ext>
              </a:extLst>
            </p:cNvPr>
            <p:cNvSpPr/>
            <p:nvPr/>
          </p:nvSpPr>
          <p:spPr bwMode="auto">
            <a:xfrm>
              <a:off x="5562600" y="1676400"/>
              <a:ext cx="762000" cy="2286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ea typeface="ＭＳ Ｐゴシック" charset="-128"/>
                  <a:cs typeface="Arial" pitchFamily="34" charset="0"/>
                </a:rPr>
                <a:t>PARP</a:t>
              </a:r>
            </a:p>
          </p:txBody>
        </p:sp>
        <p:sp>
          <p:nvSpPr>
            <p:cNvPr id="20" name="Oval 57">
              <a:extLst>
                <a:ext uri="{FF2B5EF4-FFF2-40B4-BE49-F238E27FC236}">
                  <a16:creationId xmlns:a16="http://schemas.microsoft.com/office/drawing/2014/main" id="{AEA82F49-43EA-3C16-72C1-94C43CA126F6}"/>
                </a:ext>
              </a:extLst>
            </p:cNvPr>
            <p:cNvSpPr/>
            <p:nvPr/>
          </p:nvSpPr>
          <p:spPr bwMode="auto">
            <a:xfrm>
              <a:off x="5562600" y="3208864"/>
              <a:ext cx="762000" cy="2286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ea typeface="ＭＳ Ｐゴシック" charset="-128"/>
                  <a:cs typeface="Arial" pitchFamily="34" charset="0"/>
                </a:rPr>
                <a:t>PARP</a:t>
              </a:r>
            </a:p>
          </p:txBody>
        </p:sp>
        <p:cxnSp>
          <p:nvCxnSpPr>
            <p:cNvPr id="21" name="Straight Connector 58">
              <a:extLst>
                <a:ext uri="{FF2B5EF4-FFF2-40B4-BE49-F238E27FC236}">
                  <a16:creationId xmlns:a16="http://schemas.microsoft.com/office/drawing/2014/main" id="{6C47ABD7-1859-79F2-D009-E372DF058647}"/>
                </a:ext>
              </a:extLst>
            </p:cNvPr>
            <p:cNvCxnSpPr/>
            <p:nvPr/>
          </p:nvCxnSpPr>
          <p:spPr bwMode="auto">
            <a:xfrm>
              <a:off x="5808137" y="3124200"/>
              <a:ext cx="22860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DBCC45-E036-08EA-36FA-8EA2726371C2}"/>
                </a:ext>
              </a:extLst>
            </p:cNvPr>
            <p:cNvSpPr/>
            <p:nvPr/>
          </p:nvSpPr>
          <p:spPr bwMode="auto">
            <a:xfrm>
              <a:off x="6248400" y="19812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AC888A-A173-2883-5BCF-4E29AE7F0989}"/>
                </a:ext>
              </a:extLst>
            </p:cNvPr>
            <p:cNvSpPr/>
            <p:nvPr/>
          </p:nvSpPr>
          <p:spPr bwMode="auto">
            <a:xfrm>
              <a:off x="7696200" y="3581400"/>
              <a:ext cx="990600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24" name="Oval 62">
              <a:extLst>
                <a:ext uri="{FF2B5EF4-FFF2-40B4-BE49-F238E27FC236}">
                  <a16:creationId xmlns:a16="http://schemas.microsoft.com/office/drawing/2014/main" id="{F0DF8C64-3E1E-4455-3266-471E2E338D30}"/>
                </a:ext>
              </a:extLst>
            </p:cNvPr>
            <p:cNvSpPr/>
            <p:nvPr/>
          </p:nvSpPr>
          <p:spPr bwMode="auto">
            <a:xfrm>
              <a:off x="6934200" y="3200400"/>
              <a:ext cx="990600" cy="3048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tx2"/>
                  </a:solidFill>
                  <a:ea typeface="ＭＳ Ｐゴシック" charset="-128"/>
                  <a:cs typeface="Arial" pitchFamily="34" charset="0"/>
                </a:rPr>
                <a:t>BRCA1/2</a:t>
              </a:r>
            </a:p>
          </p:txBody>
        </p:sp>
        <p:grpSp>
          <p:nvGrpSpPr>
            <p:cNvPr id="25" name="Group 63">
              <a:extLst>
                <a:ext uri="{FF2B5EF4-FFF2-40B4-BE49-F238E27FC236}">
                  <a16:creationId xmlns:a16="http://schemas.microsoft.com/office/drawing/2014/main" id="{4A12BA6D-5A6A-B2D0-19C5-FB876BB138CB}"/>
                </a:ext>
              </a:extLst>
            </p:cNvPr>
            <p:cNvGrpSpPr/>
            <p:nvPr/>
          </p:nvGrpSpPr>
          <p:grpSpPr>
            <a:xfrm>
              <a:off x="4724400" y="5334000"/>
              <a:ext cx="990600" cy="304800"/>
              <a:chOff x="4724400" y="1981200"/>
              <a:chExt cx="1371600" cy="2286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C35C4B4-5B93-46B5-9BE0-F025FDEA0D73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496B404-90CA-DF31-75CA-82897DAEBC81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28A85B5-A809-D590-95EE-7B6CE2515E00}"/>
                  </a:ext>
                </a:extLst>
              </p:cNvPr>
              <p:cNvSpPr/>
              <p:nvPr/>
            </p:nvSpPr>
            <p:spPr bwMode="auto">
              <a:xfrm>
                <a:off x="4724400" y="2133600"/>
                <a:ext cx="1371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grpSp>
          <p:nvGrpSpPr>
            <p:cNvPr id="26" name="Group 67">
              <a:extLst>
                <a:ext uri="{FF2B5EF4-FFF2-40B4-BE49-F238E27FC236}">
                  <a16:creationId xmlns:a16="http://schemas.microsoft.com/office/drawing/2014/main" id="{98A611DF-3CEF-0733-2236-BB05887AF17A}"/>
                </a:ext>
              </a:extLst>
            </p:cNvPr>
            <p:cNvGrpSpPr/>
            <p:nvPr/>
          </p:nvGrpSpPr>
          <p:grpSpPr>
            <a:xfrm>
              <a:off x="6172200" y="5334000"/>
              <a:ext cx="990600" cy="101600"/>
              <a:chOff x="4724400" y="1981200"/>
              <a:chExt cx="1371600" cy="762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BB199F-D583-378E-84B7-7ADD23D2CC37}"/>
                  </a:ext>
                </a:extLst>
              </p:cNvPr>
              <p:cNvSpPr/>
              <p:nvPr/>
            </p:nvSpPr>
            <p:spPr bwMode="auto">
              <a:xfrm>
                <a:off x="4724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DF7F2AE-CC37-7CAA-172D-4FBCF810DAB2}"/>
                  </a:ext>
                </a:extLst>
              </p:cNvPr>
              <p:cNvSpPr/>
              <p:nvPr/>
            </p:nvSpPr>
            <p:spPr bwMode="auto">
              <a:xfrm>
                <a:off x="5486400" y="1981200"/>
                <a:ext cx="609600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Lucida Grande" charset="0"/>
                  <a:ea typeface="ＭＳ Ｐゴシック" charset="-128"/>
                </a:endParaRPr>
              </a:p>
            </p:txBody>
          </p:sp>
        </p:grpSp>
        <p:sp>
          <p:nvSpPr>
            <p:cNvPr id="27" name="Oval 72">
              <a:extLst>
                <a:ext uri="{FF2B5EF4-FFF2-40B4-BE49-F238E27FC236}">
                  <a16:creationId xmlns:a16="http://schemas.microsoft.com/office/drawing/2014/main" id="{15251F68-118D-60B2-EBEC-25CFED3DCD97}"/>
                </a:ext>
              </a:extLst>
            </p:cNvPr>
            <p:cNvSpPr/>
            <p:nvPr/>
          </p:nvSpPr>
          <p:spPr bwMode="auto">
            <a:xfrm>
              <a:off x="5562600" y="4961464"/>
              <a:ext cx="762000" cy="2286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ea typeface="ＭＳ Ｐゴシック" charset="-128"/>
                  <a:cs typeface="Arial" pitchFamily="34" charset="0"/>
                </a:rPr>
                <a:t>PARP</a:t>
              </a:r>
            </a:p>
          </p:txBody>
        </p:sp>
        <p:cxnSp>
          <p:nvCxnSpPr>
            <p:cNvPr id="28" name="Straight Connector 73">
              <a:extLst>
                <a:ext uri="{FF2B5EF4-FFF2-40B4-BE49-F238E27FC236}">
                  <a16:creationId xmlns:a16="http://schemas.microsoft.com/office/drawing/2014/main" id="{188E12B3-C79F-FC7A-924B-73B43F287047}"/>
                </a:ext>
              </a:extLst>
            </p:cNvPr>
            <p:cNvCxnSpPr/>
            <p:nvPr/>
          </p:nvCxnSpPr>
          <p:spPr bwMode="auto">
            <a:xfrm>
              <a:off x="5808137" y="4876800"/>
              <a:ext cx="22860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77">
              <a:extLst>
                <a:ext uri="{FF2B5EF4-FFF2-40B4-BE49-F238E27FC236}">
                  <a16:creationId xmlns:a16="http://schemas.microsoft.com/office/drawing/2014/main" id="{76D7875C-1D8F-FCC9-3C40-48999BB699EA}"/>
                </a:ext>
              </a:extLst>
            </p:cNvPr>
            <p:cNvCxnSpPr/>
            <p:nvPr/>
          </p:nvCxnSpPr>
          <p:spPr bwMode="auto">
            <a:xfrm>
              <a:off x="5867400" y="21336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78">
              <a:extLst>
                <a:ext uri="{FF2B5EF4-FFF2-40B4-BE49-F238E27FC236}">
                  <a16:creationId xmlns:a16="http://schemas.microsoft.com/office/drawing/2014/main" id="{7256868B-E702-276F-AF4E-268383739949}"/>
                </a:ext>
              </a:extLst>
            </p:cNvPr>
            <p:cNvCxnSpPr/>
            <p:nvPr/>
          </p:nvCxnSpPr>
          <p:spPr bwMode="auto">
            <a:xfrm>
              <a:off x="5834742" y="37338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79">
              <a:extLst>
                <a:ext uri="{FF2B5EF4-FFF2-40B4-BE49-F238E27FC236}">
                  <a16:creationId xmlns:a16="http://schemas.microsoft.com/office/drawing/2014/main" id="{10853645-810D-2E72-4196-C7DA59FA2F5C}"/>
                </a:ext>
              </a:extLst>
            </p:cNvPr>
            <p:cNvCxnSpPr/>
            <p:nvPr/>
          </p:nvCxnSpPr>
          <p:spPr bwMode="auto">
            <a:xfrm>
              <a:off x="5834742" y="54864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80">
              <a:extLst>
                <a:ext uri="{FF2B5EF4-FFF2-40B4-BE49-F238E27FC236}">
                  <a16:creationId xmlns:a16="http://schemas.microsoft.com/office/drawing/2014/main" id="{70378B25-2421-F7F8-35A7-DD0AA1252239}"/>
                </a:ext>
              </a:extLst>
            </p:cNvPr>
            <p:cNvCxnSpPr/>
            <p:nvPr/>
          </p:nvCxnSpPr>
          <p:spPr bwMode="auto">
            <a:xfrm>
              <a:off x="7239000" y="54864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81">
              <a:extLst>
                <a:ext uri="{FF2B5EF4-FFF2-40B4-BE49-F238E27FC236}">
                  <a16:creationId xmlns:a16="http://schemas.microsoft.com/office/drawing/2014/main" id="{4CD1D384-1A61-2A65-F57B-63C15D99ACA4}"/>
                </a:ext>
              </a:extLst>
            </p:cNvPr>
            <p:cNvCxnSpPr/>
            <p:nvPr/>
          </p:nvCxnSpPr>
          <p:spPr bwMode="auto">
            <a:xfrm>
              <a:off x="7239000" y="37338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82">
              <a:extLst>
                <a:ext uri="{FF2B5EF4-FFF2-40B4-BE49-F238E27FC236}">
                  <a16:creationId xmlns:a16="http://schemas.microsoft.com/office/drawing/2014/main" id="{48740840-B821-2AF2-938D-E43DF67640D9}"/>
                </a:ext>
              </a:extLst>
            </p:cNvPr>
            <p:cNvSpPr txBox="1"/>
            <p:nvPr/>
          </p:nvSpPr>
          <p:spPr>
            <a:xfrm>
              <a:off x="4267200" y="1295400"/>
              <a:ext cx="3413238" cy="318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Cancer Cell able to repair single strand break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A6A0394-3A66-644A-B29B-B71A081DC68F}"/>
                </a:ext>
              </a:extLst>
            </p:cNvPr>
            <p:cNvSpPr/>
            <p:nvPr/>
          </p:nvSpPr>
          <p:spPr bwMode="auto">
            <a:xfrm>
              <a:off x="6172200" y="3784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A4DAC4-E5B7-5F02-57F0-20EEDD22F9B0}"/>
                </a:ext>
              </a:extLst>
            </p:cNvPr>
            <p:cNvSpPr/>
            <p:nvPr/>
          </p:nvSpPr>
          <p:spPr bwMode="auto">
            <a:xfrm>
              <a:off x="6722533" y="3784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979BCF1-364A-7853-0CE9-C18A2B561F4C}"/>
                </a:ext>
              </a:extLst>
            </p:cNvPr>
            <p:cNvSpPr/>
            <p:nvPr/>
          </p:nvSpPr>
          <p:spPr bwMode="auto">
            <a:xfrm>
              <a:off x="6172200" y="5562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D3935A-B35D-DB59-CA84-DF9E9E319BC8}"/>
                </a:ext>
              </a:extLst>
            </p:cNvPr>
            <p:cNvSpPr/>
            <p:nvPr/>
          </p:nvSpPr>
          <p:spPr bwMode="auto">
            <a:xfrm>
              <a:off x="6722533" y="5562600"/>
              <a:ext cx="440267" cy="101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Lucida Grande" charset="0"/>
                <a:ea typeface="ＭＳ Ｐゴシック" charset="-128"/>
              </a:endParaRPr>
            </a:p>
          </p:txBody>
        </p:sp>
        <p:sp>
          <p:nvSpPr>
            <p:cNvPr id="39" name="TextBox 88">
              <a:extLst>
                <a:ext uri="{FF2B5EF4-FFF2-40B4-BE49-F238E27FC236}">
                  <a16:creationId xmlns:a16="http://schemas.microsoft.com/office/drawing/2014/main" id="{B458BBE8-440B-384E-F4A2-366F93ADE200}"/>
                </a:ext>
              </a:extLst>
            </p:cNvPr>
            <p:cNvSpPr txBox="1"/>
            <p:nvPr/>
          </p:nvSpPr>
          <p:spPr>
            <a:xfrm>
              <a:off x="4419600" y="2743201"/>
              <a:ext cx="3002545" cy="318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Cancer Cell treated with PARP inhibitor</a:t>
              </a:r>
            </a:p>
          </p:txBody>
        </p:sp>
        <p:sp>
          <p:nvSpPr>
            <p:cNvPr id="40" name="TextBox 89">
              <a:extLst>
                <a:ext uri="{FF2B5EF4-FFF2-40B4-BE49-F238E27FC236}">
                  <a16:creationId xmlns:a16="http://schemas.microsoft.com/office/drawing/2014/main" id="{EEDB144F-2A75-A65F-48B5-425469273D30}"/>
                </a:ext>
              </a:extLst>
            </p:cNvPr>
            <p:cNvSpPr txBox="1"/>
            <p:nvPr/>
          </p:nvSpPr>
          <p:spPr>
            <a:xfrm>
              <a:off x="4191001" y="4507468"/>
              <a:ext cx="3430721" cy="318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BRCA Cancer Cell treated with PARP inhibitor</a:t>
              </a:r>
            </a:p>
          </p:txBody>
        </p:sp>
        <p:sp>
          <p:nvSpPr>
            <p:cNvPr id="41" name="TextBox 90">
              <a:extLst>
                <a:ext uri="{FF2B5EF4-FFF2-40B4-BE49-F238E27FC236}">
                  <a16:creationId xmlns:a16="http://schemas.microsoft.com/office/drawing/2014/main" id="{DD830DE4-2C43-0CDA-D193-A60D68908FD9}"/>
                </a:ext>
              </a:extLst>
            </p:cNvPr>
            <p:cNvSpPr txBox="1"/>
            <p:nvPr/>
          </p:nvSpPr>
          <p:spPr>
            <a:xfrm>
              <a:off x="7924800" y="5105400"/>
              <a:ext cx="749161" cy="743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Cancer </a:t>
              </a:r>
            </a:p>
            <a:p>
              <a:r>
                <a:rPr lang="en-US" sz="1200" dirty="0"/>
                <a:t>Cell</a:t>
              </a:r>
            </a:p>
            <a:p>
              <a:r>
                <a:rPr lang="en-US" sz="1200" dirty="0"/>
                <a:t>dies</a:t>
              </a:r>
            </a:p>
          </p:txBody>
        </p:sp>
        <p:cxnSp>
          <p:nvCxnSpPr>
            <p:cNvPr id="42" name="Straight Connector 54">
              <a:extLst>
                <a:ext uri="{FF2B5EF4-FFF2-40B4-BE49-F238E27FC236}">
                  <a16:creationId xmlns:a16="http://schemas.microsoft.com/office/drawing/2014/main" id="{256FF5E2-4CA1-19D6-72C9-64EC7FE32E0C}"/>
                </a:ext>
              </a:extLst>
            </p:cNvPr>
            <p:cNvCxnSpPr/>
            <p:nvPr/>
          </p:nvCxnSpPr>
          <p:spPr bwMode="auto">
            <a:xfrm>
              <a:off x="2819400" y="3124200"/>
              <a:ext cx="1295400" cy="1219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5">
              <a:extLst>
                <a:ext uri="{FF2B5EF4-FFF2-40B4-BE49-F238E27FC236}">
                  <a16:creationId xmlns:a16="http://schemas.microsoft.com/office/drawing/2014/main" id="{5095AD8D-EFE7-D0E9-96CF-ECD8C62D233E}"/>
                </a:ext>
              </a:extLst>
            </p:cNvPr>
            <p:cNvCxnSpPr/>
            <p:nvPr/>
          </p:nvCxnSpPr>
          <p:spPr bwMode="auto">
            <a:xfrm>
              <a:off x="2590800" y="4800600"/>
              <a:ext cx="1295400" cy="1219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61">
              <a:extLst>
                <a:ext uri="{FF2B5EF4-FFF2-40B4-BE49-F238E27FC236}">
                  <a16:creationId xmlns:a16="http://schemas.microsoft.com/office/drawing/2014/main" id="{F59541D2-AC28-80B0-6AB5-8163349909A6}"/>
                </a:ext>
              </a:extLst>
            </p:cNvPr>
            <p:cNvSpPr txBox="1"/>
            <p:nvPr/>
          </p:nvSpPr>
          <p:spPr>
            <a:xfrm>
              <a:off x="2819400" y="2667000"/>
              <a:ext cx="1329087" cy="53116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Inhibit Catalytic</a:t>
              </a:r>
            </a:p>
            <a:p>
              <a:pPr algn="ctr"/>
              <a:r>
                <a:rPr lang="en-US" sz="1200" dirty="0"/>
                <a:t>Activity</a:t>
              </a:r>
            </a:p>
          </p:txBody>
        </p:sp>
        <p:sp>
          <p:nvSpPr>
            <p:cNvPr id="45" name="TextBox 63">
              <a:extLst>
                <a:ext uri="{FF2B5EF4-FFF2-40B4-BE49-F238E27FC236}">
                  <a16:creationId xmlns:a16="http://schemas.microsoft.com/office/drawing/2014/main" id="{93E95319-D5CC-C288-6C00-94A8E5CBCF95}"/>
                </a:ext>
              </a:extLst>
            </p:cNvPr>
            <p:cNvSpPr txBox="1"/>
            <p:nvPr/>
          </p:nvSpPr>
          <p:spPr>
            <a:xfrm>
              <a:off x="2667000" y="4572000"/>
              <a:ext cx="1224920" cy="3186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PARP trapping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73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1876" y="2564857"/>
            <a:ext cx="8552266" cy="1102519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Mutation de BRCA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Inhibiteur de PARP en adjuvant des cancers du sein localisés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56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CBC73-B4E7-7B41-8FB5-1E67174E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3600" dirty="0">
                <a:latin typeface="Calibri Light" panose="020F0302020204030204" pitchFamily="34" charset="0"/>
              </a:rPr>
              <a:t>OLYMPIA trial : adjuvant </a:t>
            </a:r>
            <a:r>
              <a:rPr lang="fr-FR" altLang="fr-FR" sz="3600" dirty="0" err="1">
                <a:latin typeface="Calibri Light" panose="020F0302020204030204" pitchFamily="34" charset="0"/>
              </a:rPr>
              <a:t>olaparib</a:t>
            </a:r>
            <a:r>
              <a:rPr lang="fr-FR" altLang="fr-FR" sz="3600" dirty="0">
                <a:latin typeface="Calibri Light" panose="020F0302020204030204" pitchFamily="34" charset="0"/>
              </a:rPr>
              <a:t> in </a:t>
            </a:r>
            <a:r>
              <a:rPr lang="fr-FR" altLang="fr-FR" sz="3600" dirty="0" err="1">
                <a:latin typeface="Calibri Light" panose="020F0302020204030204" pitchFamily="34" charset="0"/>
              </a:rPr>
              <a:t>gBRCAm</a:t>
            </a:r>
            <a:r>
              <a:rPr lang="fr-FR" altLang="fr-FR" sz="1000" dirty="0"/>
              <a:t/>
            </a:r>
            <a:br>
              <a:rPr lang="fr-FR" altLang="fr-FR" sz="1000" dirty="0"/>
            </a:b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3176C5-68BF-1D4F-970E-21A3A840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• </a:t>
            </a:r>
            <a:r>
              <a:rPr lang="fr-FR" altLang="fr-FR" sz="2400" dirty="0" err="1">
                <a:latin typeface="Calibri" panose="020F0502020204030204" pitchFamily="34" charset="0"/>
              </a:rPr>
              <a:t>Randomized</a:t>
            </a:r>
            <a:r>
              <a:rPr lang="fr-FR" altLang="fr-FR" sz="2400" dirty="0">
                <a:latin typeface="Calibri" panose="020F0502020204030204" pitchFamily="34" charset="0"/>
              </a:rPr>
              <a:t> phase III trials : 1836 patients</a:t>
            </a:r>
            <a:br>
              <a:rPr lang="fr-FR" altLang="fr-FR" sz="2400" dirty="0">
                <a:latin typeface="Calibri" panose="020F050202020403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fr-FR" altLang="fr-FR" sz="2400" dirty="0">
                <a:latin typeface="Calibri" panose="020F0502020204030204" pitchFamily="34" charset="0"/>
              </a:rPr>
              <a:t>BRCA 1 or 2 </a:t>
            </a:r>
            <a:r>
              <a:rPr lang="fr-FR" altLang="fr-FR" sz="2400" dirty="0" err="1">
                <a:latin typeface="Calibri" panose="020F0502020204030204" pitchFamily="34" charset="0"/>
              </a:rPr>
              <a:t>germline</a:t>
            </a:r>
            <a:r>
              <a:rPr lang="fr-FR" altLang="fr-FR" sz="2400" dirty="0">
                <a:latin typeface="Calibri" panose="020F0502020204030204" pitchFamily="34" charset="0"/>
              </a:rPr>
              <a:t> mutation</a:t>
            </a:r>
            <a:r>
              <a:rPr lang="fr-FR" alt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fr-FR" altLang="fr-FR" sz="2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fr-FR" altLang="fr-FR" sz="2400" dirty="0" err="1">
                <a:latin typeface="Calibri" panose="020F0502020204030204" pitchFamily="34" charset="0"/>
              </a:rPr>
              <a:t>Olaparib</a:t>
            </a:r>
            <a:r>
              <a:rPr lang="fr-FR" altLang="fr-FR" sz="2400" dirty="0">
                <a:latin typeface="Calibri" panose="020F0502020204030204" pitchFamily="34" charset="0"/>
              </a:rPr>
              <a:t> 300 mg </a:t>
            </a:r>
            <a:r>
              <a:rPr lang="fr-FR" altLang="fr-FR" sz="2400" dirty="0" err="1">
                <a:latin typeface="Calibri" panose="020F0502020204030204" pitchFamily="34" charset="0"/>
              </a:rPr>
              <a:t>twice</a:t>
            </a:r>
            <a:r>
              <a:rPr lang="fr-FR" altLang="fr-FR" sz="2400" dirty="0">
                <a:latin typeface="Calibri" panose="020F0502020204030204" pitchFamily="34" charset="0"/>
              </a:rPr>
              <a:t> a </a:t>
            </a:r>
            <a:r>
              <a:rPr lang="fr-FR" altLang="fr-FR" sz="2400" dirty="0" err="1">
                <a:latin typeface="Calibri" panose="020F0502020204030204" pitchFamily="34" charset="0"/>
              </a:rPr>
              <a:t>day</a:t>
            </a:r>
            <a:r>
              <a:rPr lang="fr-FR" altLang="fr-FR" sz="2400" dirty="0">
                <a:latin typeface="Calibri" panose="020F0502020204030204" pitchFamily="34" charset="0"/>
              </a:rPr>
              <a:t> 1 </a:t>
            </a:r>
            <a:r>
              <a:rPr lang="fr-FR" altLang="fr-FR" sz="2400" dirty="0" err="1">
                <a:latin typeface="Calibri" panose="020F0502020204030204" pitchFamily="34" charset="0"/>
              </a:rPr>
              <a:t>year</a:t>
            </a:r>
            <a:r>
              <a:rPr lang="fr-FR" altLang="fr-FR" sz="2400" dirty="0">
                <a:latin typeface="Calibri" panose="020F0502020204030204" pitchFamily="34" charset="0"/>
              </a:rPr>
              <a:t> Vs placebo</a:t>
            </a:r>
            <a:br>
              <a:rPr lang="fr-FR" altLang="fr-FR" sz="2400" dirty="0">
                <a:latin typeface="Calibri" panose="020F050202020403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fr-FR" altLang="fr-FR" sz="2400" dirty="0">
                <a:latin typeface="Calibri" panose="020F0502020204030204" pitchFamily="34" charset="0"/>
              </a:rPr>
              <a:t>HR + high </a:t>
            </a:r>
            <a:r>
              <a:rPr lang="fr-FR" altLang="fr-FR" sz="2400" dirty="0" err="1">
                <a:latin typeface="Calibri" panose="020F0502020204030204" pitchFamily="34" charset="0"/>
              </a:rPr>
              <a:t>risk</a:t>
            </a:r>
            <a:r>
              <a:rPr lang="fr-FR" altLang="fr-FR" sz="2400" dirty="0">
                <a:latin typeface="Calibri" panose="020F0502020204030204" pitchFamily="34" charset="0"/>
              </a:rPr>
              <a:t> </a:t>
            </a:r>
            <a:r>
              <a:rPr lang="fr-FR" altLang="fr-FR" sz="2400" dirty="0" err="1">
                <a:latin typeface="Calibri" panose="020F0502020204030204" pitchFamily="34" charset="0"/>
              </a:rPr>
              <a:t>definition</a:t>
            </a:r>
            <a:r>
              <a:rPr lang="fr-FR" altLang="fr-FR" sz="2400" dirty="0">
                <a:latin typeface="Calibri" panose="020F0502020204030204" pitchFamily="34" charset="0"/>
              </a:rPr>
              <a:t>:  &gt;4 N+ post </a:t>
            </a:r>
            <a:r>
              <a:rPr lang="fr-FR" altLang="fr-FR" sz="2400" dirty="0" err="1">
                <a:latin typeface="Calibri" panose="020F0502020204030204" pitchFamily="34" charset="0"/>
              </a:rPr>
              <a:t>surgery</a:t>
            </a:r>
            <a:r>
              <a:rPr lang="fr-FR" altLang="fr-FR" sz="2400" dirty="0">
                <a:latin typeface="Calibri" panose="020F0502020204030204" pitchFamily="34" charset="0"/>
              </a:rPr>
              <a:t> or no PCR + score CPS-EG &gt;= 3</a:t>
            </a:r>
          </a:p>
          <a:p>
            <a:r>
              <a:rPr lang="fr-FR" altLang="fr-FR" sz="2400" dirty="0">
                <a:latin typeface="Calibri" panose="020F0502020204030204" pitchFamily="34" charset="0"/>
              </a:rPr>
              <a:t>HR - high </a:t>
            </a:r>
            <a:r>
              <a:rPr lang="fr-FR" altLang="fr-FR" sz="2400" dirty="0" err="1">
                <a:latin typeface="Calibri" panose="020F0502020204030204" pitchFamily="34" charset="0"/>
              </a:rPr>
              <a:t>risk</a:t>
            </a:r>
            <a:r>
              <a:rPr lang="fr-FR" altLang="fr-FR" sz="2400" dirty="0">
                <a:latin typeface="Calibri" panose="020F0502020204030204" pitchFamily="34" charset="0"/>
              </a:rPr>
              <a:t> </a:t>
            </a:r>
            <a:r>
              <a:rPr lang="fr-FR" altLang="fr-FR" sz="2400" dirty="0" err="1">
                <a:latin typeface="Calibri" panose="020F0502020204030204" pitchFamily="34" charset="0"/>
              </a:rPr>
              <a:t>definition</a:t>
            </a:r>
            <a:r>
              <a:rPr lang="fr-FR" altLang="fr-FR" sz="2400" dirty="0">
                <a:latin typeface="Calibri" panose="020F0502020204030204" pitchFamily="34" charset="0"/>
              </a:rPr>
              <a:t>: N+ post </a:t>
            </a:r>
            <a:r>
              <a:rPr lang="fr-FR" altLang="fr-FR" sz="2400" dirty="0" err="1">
                <a:latin typeface="Calibri" panose="020F0502020204030204" pitchFamily="34" charset="0"/>
              </a:rPr>
              <a:t>surgery</a:t>
            </a:r>
            <a:r>
              <a:rPr lang="fr-FR" altLang="fr-FR" sz="2400" dirty="0">
                <a:latin typeface="Calibri" panose="020F0502020204030204" pitchFamily="34" charset="0"/>
              </a:rPr>
              <a:t> or </a:t>
            </a:r>
            <a:r>
              <a:rPr lang="fr-FR" altLang="fr-FR" sz="2400" dirty="0" err="1">
                <a:latin typeface="Calibri" panose="020F0502020204030204" pitchFamily="34" charset="0"/>
              </a:rPr>
              <a:t>T</a:t>
            </a:r>
            <a:r>
              <a:rPr lang="fr-FR" altLang="fr-FR" sz="2400" dirty="0">
                <a:latin typeface="Calibri" panose="020F0502020204030204" pitchFamily="34" charset="0"/>
              </a:rPr>
              <a:t>&gt;2cm  OR no PCR post </a:t>
            </a:r>
            <a:r>
              <a:rPr lang="fr-FR" altLang="fr-FR" sz="2400" dirty="0" err="1">
                <a:latin typeface="Calibri" panose="020F0502020204030204" pitchFamily="34" charset="0"/>
              </a:rPr>
              <a:t>neoadjuvant</a:t>
            </a:r>
            <a:r>
              <a:rPr lang="fr-FR" altLang="fr-FR" sz="2400" dirty="0">
                <a:latin typeface="Calibri" panose="020F0502020204030204" pitchFamily="34" charset="0"/>
              </a:rPr>
              <a:t> CT </a:t>
            </a:r>
          </a:p>
          <a:p>
            <a:endParaRPr lang="fr-FR" sz="2400" dirty="0"/>
          </a:p>
        </p:txBody>
      </p:sp>
      <p:pic>
        <p:nvPicPr>
          <p:cNvPr id="1027" name="Picture 3" descr="page8image34616528">
            <a:extLst>
              <a:ext uri="{FF2B5EF4-FFF2-40B4-BE49-F238E27FC236}">
                <a16:creationId xmlns:a16="http://schemas.microsoft.com/office/drawing/2014/main" id="{7DC6C90F-4445-B247-B8D3-AE8B0683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" y="3495953"/>
            <a:ext cx="6125012" cy="30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C391065-7ECA-F242-908E-60EC35B7D532}"/>
              </a:ext>
            </a:extLst>
          </p:cNvPr>
          <p:cNvSpPr txBox="1"/>
          <p:nvPr/>
        </p:nvSpPr>
        <p:spPr>
          <a:xfrm>
            <a:off x="10372969" y="6406606"/>
            <a:ext cx="1961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Tutt</a:t>
            </a:r>
            <a:r>
              <a:rPr lang="fr-FR" dirty="0"/>
              <a:t>, NEJM 2021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ABF34C-9DAE-FD40-BA26-072B59EF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12" y="3287683"/>
            <a:ext cx="5228788" cy="27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4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1876" y="2564857"/>
            <a:ext cx="8552266" cy="1102519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Mutation de BRCA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cancer du sein triple négatif métastatique 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NT schema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0" b="-5650"/>
          <a:stretch>
            <a:fillRect/>
          </a:stretch>
        </p:blipFill>
        <p:spPr>
          <a:xfrm>
            <a:off x="2135561" y="877352"/>
            <a:ext cx="5120899" cy="5738870"/>
          </a:xfrm>
        </p:spPr>
      </p:pic>
      <p:sp>
        <p:nvSpPr>
          <p:cNvPr id="5" name="Text Box 5"/>
          <p:cNvSpPr txBox="1">
            <a:spLocks noChangeAspect="1" noChangeArrowheads="1"/>
          </p:cNvSpPr>
          <p:nvPr/>
        </p:nvSpPr>
        <p:spPr bwMode="auto">
          <a:xfrm>
            <a:off x="1524002" y="332656"/>
            <a:ext cx="9143999" cy="57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anchor="ctr" anchorCtr="1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200" dirty="0">
                <a:solidFill>
                  <a:schemeClr val="accent1"/>
                </a:solidFill>
              </a:rPr>
              <a:t>TNT: </a:t>
            </a:r>
            <a:r>
              <a:rPr lang="en-GB" sz="3200" dirty="0" err="1">
                <a:solidFill>
                  <a:schemeClr val="accent1"/>
                </a:solidFill>
              </a:rPr>
              <a:t>carboplatine</a:t>
            </a:r>
            <a:r>
              <a:rPr lang="en-GB" sz="3200" dirty="0">
                <a:solidFill>
                  <a:schemeClr val="accent1"/>
                </a:solidFill>
              </a:rPr>
              <a:t> vs docetaxel </a:t>
            </a:r>
            <a:r>
              <a:rPr lang="en-GB" sz="3200" dirty="0" err="1">
                <a:solidFill>
                  <a:schemeClr val="accent1"/>
                </a:solidFill>
              </a:rPr>
              <a:t>en</a:t>
            </a:r>
            <a:r>
              <a:rPr lang="en-GB" sz="3200" dirty="0">
                <a:solidFill>
                  <a:schemeClr val="accent1"/>
                </a:solidFill>
              </a:rPr>
              <a:t> 1e 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12224" y="6398688"/>
            <a:ext cx="380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600" i="1" dirty="0" err="1">
                <a:latin typeface="Arial Narrow"/>
                <a:cs typeface="Arial Narrow"/>
              </a:rPr>
              <a:t>Tutt</a:t>
            </a:r>
            <a:r>
              <a:rPr lang="fr-FR" sz="1600" i="1" dirty="0">
                <a:latin typeface="Arial Narrow"/>
                <a:cs typeface="Arial Narrow"/>
              </a:rPr>
              <a:t> A et al Nature Med 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AC9F75-4FC3-454B-90BA-BB93023431CF}"/>
              </a:ext>
            </a:extLst>
          </p:cNvPr>
          <p:cNvSpPr txBox="1"/>
          <p:nvPr/>
        </p:nvSpPr>
        <p:spPr>
          <a:xfrm>
            <a:off x="7320137" y="3429001"/>
            <a:ext cx="3088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CJP : </a:t>
            </a:r>
            <a:r>
              <a:rPr lang="en-GB" sz="2400" dirty="0" err="1"/>
              <a:t>taux</a:t>
            </a:r>
            <a:r>
              <a:rPr lang="en-GB" sz="2400" dirty="0"/>
              <a:t> de </a:t>
            </a:r>
            <a:r>
              <a:rPr lang="en-GB" sz="2400" dirty="0" err="1"/>
              <a:t>réponse</a:t>
            </a:r>
            <a:endParaRPr lang="en-GB" sz="2400" dirty="0"/>
          </a:p>
          <a:p>
            <a:r>
              <a:rPr lang="en-GB" sz="2400" dirty="0"/>
              <a:t>CJS : PFS/OS/</a:t>
            </a:r>
            <a:r>
              <a:rPr lang="en-GB" sz="2400" dirty="0" err="1"/>
              <a:t>tolérance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625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spect="1" noChangeArrowheads="1"/>
          </p:cNvSpPr>
          <p:nvPr/>
        </p:nvSpPr>
        <p:spPr bwMode="auto">
          <a:xfrm>
            <a:off x="1524002" y="332656"/>
            <a:ext cx="9143999" cy="57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anchor="ctr" anchorCtr="1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200" dirty="0">
                <a:solidFill>
                  <a:schemeClr val="accent1"/>
                </a:solidFill>
              </a:rPr>
              <a:t>TNT : </a:t>
            </a:r>
            <a:r>
              <a:rPr lang="en-GB" sz="3200" dirty="0" err="1">
                <a:solidFill>
                  <a:schemeClr val="accent1"/>
                </a:solidFill>
              </a:rPr>
              <a:t>résultats</a:t>
            </a:r>
            <a:r>
              <a:rPr lang="en-GB" sz="3200" dirty="0">
                <a:solidFill>
                  <a:schemeClr val="accent1"/>
                </a:solidFill>
              </a:rPr>
              <a:t> </a:t>
            </a:r>
            <a:r>
              <a:rPr lang="en-GB" sz="3200" dirty="0" err="1">
                <a:solidFill>
                  <a:schemeClr val="accent1"/>
                </a:solidFill>
              </a:rPr>
              <a:t>taux</a:t>
            </a:r>
            <a:r>
              <a:rPr lang="en-GB" sz="3200" dirty="0">
                <a:solidFill>
                  <a:schemeClr val="accent1"/>
                </a:solidFill>
              </a:rPr>
              <a:t> de </a:t>
            </a:r>
            <a:r>
              <a:rPr lang="en-GB" sz="3200" dirty="0" err="1">
                <a:solidFill>
                  <a:schemeClr val="accent1"/>
                </a:solidFill>
              </a:rPr>
              <a:t>réponse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12224" y="6398688"/>
            <a:ext cx="380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600" i="1" dirty="0" err="1">
                <a:latin typeface="Arial Narrow"/>
                <a:cs typeface="Arial Narrow"/>
              </a:rPr>
              <a:t>Tutt</a:t>
            </a:r>
            <a:r>
              <a:rPr lang="fr-FR" sz="1600" i="1" dirty="0">
                <a:latin typeface="Arial Narrow"/>
                <a:cs typeface="Arial Narrow"/>
              </a:rPr>
              <a:t> A et al Nature Med 2018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94B6597-0394-40CC-B9B8-A14EE0DB6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0"/>
          <a:stretch/>
        </p:blipFill>
        <p:spPr bwMode="auto">
          <a:xfrm>
            <a:off x="2351584" y="1268761"/>
            <a:ext cx="7344816" cy="42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8DF56E2-1451-4E54-BC89-3EF2DFF09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96599" r="334" b="-78"/>
          <a:stretch/>
        </p:blipFill>
        <p:spPr bwMode="auto">
          <a:xfrm>
            <a:off x="1991544" y="5736341"/>
            <a:ext cx="8208913" cy="2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9ABA0F3-A8DF-766D-EB53-D498C4B2E7E1}"/>
              </a:ext>
            </a:extLst>
          </p:cNvPr>
          <p:cNvCxnSpPr>
            <a:cxnSpLocks/>
          </p:cNvCxnSpPr>
          <p:nvPr/>
        </p:nvCxnSpPr>
        <p:spPr>
          <a:xfrm>
            <a:off x="856527" y="3622876"/>
            <a:ext cx="12847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6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accent1"/>
                </a:solidFill>
              </a:rPr>
              <a:t>OLYMPIAD phase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5989" y="2050891"/>
            <a:ext cx="3747911" cy="36103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Cancer métastatique</a:t>
            </a:r>
          </a:p>
          <a:p>
            <a:r>
              <a:rPr lang="fr-FR" sz="2000" dirty="0">
                <a:solidFill>
                  <a:srgbClr val="000000"/>
                </a:solidFill>
              </a:rPr>
              <a:t>Mut </a:t>
            </a:r>
            <a:r>
              <a:rPr lang="fr-FR" sz="2000" dirty="0" err="1">
                <a:solidFill>
                  <a:srgbClr val="000000"/>
                </a:solidFill>
              </a:rPr>
              <a:t>germ</a:t>
            </a:r>
            <a:r>
              <a:rPr lang="fr-FR" sz="2000" dirty="0">
                <a:solidFill>
                  <a:srgbClr val="000000"/>
                </a:solidFill>
              </a:rPr>
              <a:t> BRCA1/2</a:t>
            </a:r>
          </a:p>
          <a:p>
            <a:r>
              <a:rPr lang="fr-FR" sz="2000" dirty="0">
                <a:solidFill>
                  <a:srgbClr val="000000"/>
                </a:solidFill>
              </a:rPr>
              <a:t>HER2 </a:t>
            </a:r>
            <a:r>
              <a:rPr lang="fr-FR" sz="2000" dirty="0" err="1">
                <a:solidFill>
                  <a:srgbClr val="000000"/>
                </a:solidFill>
              </a:rPr>
              <a:t>neg</a:t>
            </a:r>
            <a:r>
              <a:rPr lang="fr-FR" sz="2000" dirty="0">
                <a:solidFill>
                  <a:srgbClr val="000000"/>
                </a:solidFill>
              </a:rPr>
              <a:t> (TN ou non)</a:t>
            </a:r>
          </a:p>
          <a:p>
            <a:r>
              <a:rPr lang="fr-FR" sz="2000" dirty="0" err="1">
                <a:solidFill>
                  <a:srgbClr val="000000"/>
                </a:solidFill>
              </a:rPr>
              <a:t>hormonoR</a:t>
            </a:r>
            <a:r>
              <a:rPr lang="fr-FR" sz="2000" dirty="0">
                <a:solidFill>
                  <a:srgbClr val="000000"/>
                </a:solidFill>
              </a:rPr>
              <a:t> si RH+</a:t>
            </a:r>
          </a:p>
          <a:p>
            <a:r>
              <a:rPr lang="fr-FR" sz="2000" dirty="0">
                <a:solidFill>
                  <a:srgbClr val="000000"/>
                </a:solidFill>
              </a:rPr>
              <a:t>Max 2 L de chimio en </a:t>
            </a:r>
            <a:r>
              <a:rPr lang="fr-FR" sz="2000" dirty="0" err="1">
                <a:solidFill>
                  <a:srgbClr val="000000"/>
                </a:solidFill>
              </a:rPr>
              <a:t>meta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Si platine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Si </a:t>
            </a:r>
            <a:r>
              <a:rPr lang="fr-FR" sz="2000" dirty="0" err="1">
                <a:solidFill>
                  <a:srgbClr val="000000"/>
                </a:solidFill>
              </a:rPr>
              <a:t>meta</a:t>
            </a:r>
            <a:r>
              <a:rPr lang="fr-FR" sz="2000" dirty="0">
                <a:solidFill>
                  <a:srgbClr val="000000"/>
                </a:solidFill>
              </a:rPr>
              <a:t> Pas de progression sous Platine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Si </a:t>
            </a:r>
            <a:r>
              <a:rPr lang="fr-FR" sz="2000" dirty="0" err="1">
                <a:solidFill>
                  <a:srgbClr val="000000"/>
                </a:solidFill>
              </a:rPr>
              <a:t>adj</a:t>
            </a:r>
            <a:r>
              <a:rPr lang="fr-FR" sz="2000" dirty="0">
                <a:solidFill>
                  <a:srgbClr val="000000"/>
                </a:solidFill>
              </a:rPr>
              <a:t> ou </a:t>
            </a:r>
            <a:r>
              <a:rPr lang="fr-FR" sz="2000" dirty="0" err="1">
                <a:solidFill>
                  <a:srgbClr val="000000"/>
                </a:solidFill>
              </a:rPr>
              <a:t>neoadj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/>
              <a:t>&gt;= 12m</a:t>
            </a:r>
            <a:r>
              <a:rPr lang="fr-FR" sz="2000" dirty="0">
                <a:solidFill>
                  <a:srgbClr val="000000"/>
                </a:solidFill>
              </a:rPr>
              <a:t>. après </a:t>
            </a:r>
            <a:r>
              <a:rPr lang="fr-FR" sz="2000" dirty="0" err="1">
                <a:solidFill>
                  <a:srgbClr val="000000"/>
                </a:solidFill>
              </a:rPr>
              <a:t>ttt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726302" y="2328340"/>
            <a:ext cx="5452533" cy="2634243"/>
            <a:chOff x="4202290" y="1471083"/>
            <a:chExt cx="5452533" cy="2634243"/>
          </a:xfrm>
        </p:grpSpPr>
        <p:sp>
          <p:nvSpPr>
            <p:cNvPr id="4" name="ZoneTexte 3"/>
            <p:cNvSpPr txBox="1"/>
            <p:nvPr/>
          </p:nvSpPr>
          <p:spPr>
            <a:xfrm>
              <a:off x="4614334" y="1957917"/>
              <a:ext cx="352776" cy="1323439"/>
            </a:xfrm>
            <a:prstGeom prst="rect">
              <a:avLst/>
            </a:prstGeom>
            <a:noFill/>
            <a:ln>
              <a:solidFill>
                <a:srgbClr val="83005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0000"/>
                  </a:solidFill>
                </a:rPr>
                <a:t>RAND</a:t>
              </a:r>
            </a:p>
          </p:txBody>
        </p:sp>
        <p:cxnSp>
          <p:nvCxnSpPr>
            <p:cNvPr id="6" name="Connecteur droit avec flèche 5"/>
            <p:cNvCxnSpPr>
              <a:stCxn id="4" idx="3"/>
            </p:cNvCxnSpPr>
            <p:nvPr/>
          </p:nvCxnSpPr>
          <p:spPr>
            <a:xfrm flipV="1">
              <a:off x="4967110" y="1788589"/>
              <a:ext cx="860778" cy="831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081890" y="1471083"/>
              <a:ext cx="1961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err="1">
                  <a:solidFill>
                    <a:srgbClr val="FF0000"/>
                  </a:solidFill>
                </a:rPr>
                <a:t>Olaparib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081890" y="3296355"/>
              <a:ext cx="3572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00"/>
                  </a:solidFill>
                  <a:latin typeface="Arial"/>
                  <a:cs typeface="Arial"/>
                </a:rPr>
                <a:t>Choix du médecin</a:t>
              </a: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4964288" y="2832786"/>
              <a:ext cx="962378" cy="5997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4202290" y="3582106"/>
              <a:ext cx="1301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000000"/>
                  </a:solidFill>
                  <a:latin typeface="Arial"/>
                  <a:cs typeface="Arial"/>
                </a:rPr>
                <a:t>2:1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843902" y="5508419"/>
            <a:ext cx="361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err="1">
                <a:solidFill>
                  <a:srgbClr val="000000"/>
                </a:solidFill>
                <a:latin typeface="Arial"/>
                <a:cs typeface="Arial"/>
              </a:rPr>
              <a:t>Robson</a:t>
            </a:r>
            <a:r>
              <a:rPr lang="fr-FR" sz="1600" i="1" dirty="0">
                <a:solidFill>
                  <a:srgbClr val="000000"/>
                </a:solidFill>
                <a:latin typeface="Arial"/>
                <a:cs typeface="Arial"/>
              </a:rPr>
              <a:t> et al NEJM 2017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EB22A6-6D6B-4DD3-9140-1CD8DEE3A77A}"/>
              </a:ext>
            </a:extLst>
          </p:cNvPr>
          <p:cNvSpPr txBox="1"/>
          <p:nvPr/>
        </p:nvSpPr>
        <p:spPr>
          <a:xfrm>
            <a:off x="5483768" y="5902921"/>
            <a:ext cx="166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CJP : PFS</a:t>
            </a:r>
          </a:p>
        </p:txBody>
      </p:sp>
    </p:spTree>
    <p:extLst>
      <p:ext uri="{BB962C8B-B14F-4D97-AF65-F5344CB8AC3E}">
        <p14:creationId xmlns:p14="http://schemas.microsoft.com/office/powerpoint/2010/main" val="2918894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528</Words>
  <Application>Microsoft Office PowerPoint</Application>
  <PresentationFormat>Grand écran</PresentationFormat>
  <Paragraphs>101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Calibri Light</vt:lpstr>
      <vt:lpstr>Century Gothic</vt:lpstr>
      <vt:lpstr>Lucida Grande</vt:lpstr>
      <vt:lpstr>Times New Roman</vt:lpstr>
      <vt:lpstr>Wingdings</vt:lpstr>
      <vt:lpstr>Thème Office</vt:lpstr>
      <vt:lpstr>Intérêt théranostique  de l’oncogènètique</vt:lpstr>
      <vt:lpstr>PARP Inhibitors Mechanism of Action</vt:lpstr>
      <vt:lpstr>PARP Inhibitors Mechanism of Action</vt:lpstr>
      <vt:lpstr>Mutation de BRCA  Inhibiteur de PARP en adjuvant des cancers du sein localisés</vt:lpstr>
      <vt:lpstr>OLYMPIA trial : adjuvant olaparib in gBRCAm </vt:lpstr>
      <vt:lpstr>Mutation de BRCA  cancer du sein triple négatif métastatique </vt:lpstr>
      <vt:lpstr>Présentation PowerPoint</vt:lpstr>
      <vt:lpstr>Présentation PowerPoint</vt:lpstr>
      <vt:lpstr>OLYMPIAD phase 3</vt:lpstr>
      <vt:lpstr>EMBRACA phase 3</vt:lpstr>
      <vt:lpstr>Olympiad et Embraca : résultats</vt:lpstr>
      <vt:lpstr>Mutation de BRCA et (statut HRD)  Inhibiteur de PARP - cancers de l’ovaire &gt;= stade 3</vt:lpstr>
      <vt:lpstr>1ère ligne</vt:lpstr>
      <vt:lpstr>Olaparib en 1ère ligne</vt:lpstr>
      <vt:lpstr>2ème ligne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Intêret théranostique de BRCA</dc:title>
  <dc:creator>thomas grellety</dc:creator>
  <cp:lastModifiedBy>024325</cp:lastModifiedBy>
  <cp:revision>3</cp:revision>
  <dcterms:created xsi:type="dcterms:W3CDTF">2024-01-10T05:52:20Z</dcterms:created>
  <dcterms:modified xsi:type="dcterms:W3CDTF">2024-01-25T16:29:48Z</dcterms:modified>
</cp:coreProperties>
</file>